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0" r:id="rId2"/>
    <p:sldId id="258" r:id="rId3"/>
    <p:sldId id="280" r:id="rId4"/>
    <p:sldId id="281" r:id="rId5"/>
    <p:sldId id="28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76" r:id="rId22"/>
    <p:sldId id="277" r:id="rId23"/>
    <p:sldId id="279" r:id="rId24"/>
    <p:sldId id="278" r:id="rId25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E25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63BF7-286B-4C82-9276-5C06C4235F3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C82DB-F77C-4FDB-ACC9-821FC9654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12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3FB9-9CAF-470D-87B8-6D3125AE9EF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26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3FB9-9CAF-470D-87B8-6D3125AE9EF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11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3FB9-9CAF-470D-87B8-6D3125AE9EF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46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3FB9-9CAF-470D-87B8-6D3125AE9EF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92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3FB9-9CAF-470D-87B8-6D3125AE9EF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40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3FB9-9CAF-470D-87B8-6D3125AE9EF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74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3FB9-9CAF-470D-87B8-6D3125AE9EF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491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3FB9-9CAF-470D-87B8-6D3125AE9EF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0" y="3365340"/>
            <a:ext cx="12360695" cy="855748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8790 h 944893"/>
              <a:gd name="connsiteX1" fmla="*/ 7487607 w 7956376"/>
              <a:gd name="connsiteY1" fmla="*/ 0 h 944893"/>
              <a:gd name="connsiteX2" fmla="*/ 7956376 w 7956376"/>
              <a:gd name="connsiteY2" fmla="*/ 8790 h 944893"/>
              <a:gd name="connsiteX3" fmla="*/ 7541706 w 7956376"/>
              <a:gd name="connsiteY3" fmla="*/ 934261 h 944893"/>
              <a:gd name="connsiteX4" fmla="*/ 0 w 7956376"/>
              <a:gd name="connsiteY4" fmla="*/ 944893 h 944893"/>
              <a:gd name="connsiteX5" fmla="*/ 0 w 7956376"/>
              <a:gd name="connsiteY5" fmla="*/ 8790 h 944893"/>
              <a:gd name="connsiteX0" fmla="*/ 0 w 7541706"/>
              <a:gd name="connsiteY0" fmla="*/ 8790 h 944893"/>
              <a:gd name="connsiteX1" fmla="*/ 7487607 w 7541706"/>
              <a:gd name="connsiteY1" fmla="*/ 0 h 944893"/>
              <a:gd name="connsiteX2" fmla="*/ 7541706 w 7541706"/>
              <a:gd name="connsiteY2" fmla="*/ 934261 h 944893"/>
              <a:gd name="connsiteX3" fmla="*/ 0 w 7541706"/>
              <a:gd name="connsiteY3" fmla="*/ 944893 h 944893"/>
              <a:gd name="connsiteX4" fmla="*/ 0 w 7541706"/>
              <a:gd name="connsiteY4" fmla="*/ 8790 h 94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1706" h="944893">
                <a:moveTo>
                  <a:pt x="0" y="8790"/>
                </a:moveTo>
                <a:lnTo>
                  <a:pt x="7487607" y="0"/>
                </a:lnTo>
                <a:lnTo>
                  <a:pt x="7541706" y="934261"/>
                </a:lnTo>
                <a:lnTo>
                  <a:pt x="0" y="944893"/>
                </a:lnTo>
                <a:lnTo>
                  <a:pt x="0" y="879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E2518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713510"/>
              </p:ext>
            </p:extLst>
          </p:nvPr>
        </p:nvGraphicFramePr>
        <p:xfrm>
          <a:off x="1760309" y="1124745"/>
          <a:ext cx="5952969" cy="4688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Image" r:id="rId3" imgW="3901320" imgH="2599920" progId="Photoshop.Image.14">
                  <p:embed/>
                </p:oleObj>
              </mc:Choice>
              <mc:Fallback>
                <p:oleObj name="Image" r:id="rId3" imgW="3901320" imgH="2599920" progId="Photoshop.Image.14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>
                        <a:lum bright="-6000" contrast="9000"/>
                      </a:blip>
                      <a:stretch>
                        <a:fillRect/>
                      </a:stretch>
                    </p:blipFill>
                    <p:spPr>
                      <a:xfrm>
                        <a:off x="1760309" y="1124745"/>
                        <a:ext cx="5952969" cy="4688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24028" y="1124745"/>
            <a:ext cx="3092452" cy="4688902"/>
          </a:xfrm>
          <a:prstGeom prst="rect">
            <a:avLst/>
          </a:prstGeom>
          <a:solidFill>
            <a:srgbClr val="9E2518"/>
          </a:solidFill>
          <a:ln>
            <a:noFill/>
          </a:ln>
          <a:effectLst>
            <a:outerShdw blurRad="1651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34140" y="2612911"/>
            <a:ext cx="5745119" cy="23426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Display" panose="020B0502040504020203" pitchFamily="34" charset="0"/>
              </a:rPr>
              <a:t>Меры поддержки малого и среднего предпринимательства</a:t>
            </a:r>
          </a:p>
          <a:p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o Display" panose="020B0502040504020203" pitchFamily="34" charset="0"/>
            </a:endParaRPr>
          </a:p>
        </p:txBody>
      </p:sp>
      <p:pic>
        <p:nvPicPr>
          <p:cNvPr id="8" name="Рисунок 7" descr="Логотип.gif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7920045" y="1749863"/>
            <a:ext cx="1851663" cy="139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sx="120000" sy="120000" algn="ctr" rotWithShape="0">
              <a:prstClr val="black">
                <a:alpha val="75000"/>
              </a:prstClr>
            </a:outerShdw>
          </a:effectLst>
        </p:spPr>
      </p:pic>
      <p:pic>
        <p:nvPicPr>
          <p:cNvPr id="9" name="Picture 4" descr="http://xn----7sbbajiacgccg4aayyoqiticpfd7ayd20a.xn--p1ai/templates/default/assets/img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396" y="3648200"/>
            <a:ext cx="1800200" cy="1369167"/>
          </a:xfrm>
          <a:prstGeom prst="rect">
            <a:avLst/>
          </a:prstGeom>
          <a:noFill/>
          <a:effectLst>
            <a:outerShdw blurRad="3683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852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1000"/>
                    </a14:imgEffect>
                    <a14:imgEffect>
                      <a14:saturation sat="97000"/>
                    </a14:imgEffect>
                    <a14:imgEffect>
                      <a14:brightnessContrast bright="2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42"/>
          <a:stretch/>
        </p:blipFill>
        <p:spPr>
          <a:xfrm>
            <a:off x="7392144" y="0"/>
            <a:ext cx="4799856" cy="6858000"/>
          </a:xfrm>
          <a:prstGeom prst="rect">
            <a:avLst/>
          </a:prstGeom>
        </p:spPr>
      </p:pic>
      <p:sp>
        <p:nvSpPr>
          <p:cNvPr id="8" name="Прямоугольник 6"/>
          <p:cNvSpPr/>
          <p:nvPr/>
        </p:nvSpPr>
        <p:spPr>
          <a:xfrm>
            <a:off x="0" y="219634"/>
            <a:ext cx="1041648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360000"/>
            <a:ext cx="8326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Программа</a:t>
            </a:r>
            <a:r>
              <a:rPr lang="ru-RU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субсидирования </a:t>
            </a:r>
            <a:r>
              <a:rPr lang="ru-RU" sz="11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по реализации постановления правительства РФ от 30.12.2018 1764</a:t>
            </a:r>
            <a:r>
              <a:rPr lang="ru-RU" sz="1000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1081230"/>
            <a:ext cx="64087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13045"/>
                </a:solidFill>
                <a:latin typeface="Segoe Pro Light" panose="020B0302040504020203" pitchFamily="34" charset="0"/>
              </a:rPr>
              <a:t>Программа предоставления субсидий кредитным организациям по реализации постановления правительства РФ от 30.12.2018 №1764 на возмещение недополученных ими доходов по кредитам, выданным субъектам МСП на реализацию проектов в приоритетных отраслях по льготной ставке, реализуемая с 2019 года </a:t>
            </a:r>
            <a:r>
              <a:rPr lang="ru-RU" sz="2800" b="1" dirty="0" err="1">
                <a:solidFill>
                  <a:srgbClr val="D70F28"/>
                </a:solidFill>
                <a:latin typeface="Segoe Pro Light" panose="020B0302040504020203" pitchFamily="34" charset="0"/>
              </a:rPr>
              <a:t>Минэконом</a:t>
            </a:r>
            <a:r>
              <a:rPr lang="ru-RU" sz="2800" b="1" dirty="0">
                <a:solidFill>
                  <a:srgbClr val="D70F28"/>
                </a:solidFill>
                <a:latin typeface="Segoe Pro Light" panose="020B0302040504020203" pitchFamily="34" charset="0"/>
              </a:rPr>
              <a:t> РФ</a:t>
            </a:r>
          </a:p>
        </p:txBody>
      </p:sp>
    </p:spTree>
    <p:extLst>
      <p:ext uri="{BB962C8B-B14F-4D97-AF65-F5344CB8AC3E}">
        <p14:creationId xmlns:p14="http://schemas.microsoft.com/office/powerpoint/2010/main" val="1130270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6"/>
          <p:cNvSpPr/>
          <p:nvPr/>
        </p:nvSpPr>
        <p:spPr>
          <a:xfrm>
            <a:off x="0" y="219634"/>
            <a:ext cx="1041648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98326"/>
            <a:ext cx="12192000" cy="58596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002009"/>
              </p:ext>
            </p:extLst>
          </p:nvPr>
        </p:nvGraphicFramePr>
        <p:xfrm>
          <a:off x="983432" y="1121094"/>
          <a:ext cx="10081120" cy="4404726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val="926116632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4280760691"/>
                    </a:ext>
                  </a:extLst>
                </a:gridCol>
              </a:tblGrid>
              <a:tr h="382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D70F28"/>
                          </a:solidFill>
                          <a:effectLst/>
                          <a:latin typeface="Segoe Pro Light" panose="020B0302040504020203" pitchFamily="34" charset="0"/>
                        </a:rPr>
                        <a:t>Условия</a:t>
                      </a:r>
                      <a:endParaRPr lang="ru-RU" sz="2400" b="1" i="0" u="none" strike="noStrike" dirty="0">
                        <a:solidFill>
                          <a:srgbClr val="D70F28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D70F28"/>
                          </a:solidFill>
                          <a:effectLst/>
                          <a:latin typeface="Segoe Pro Light" panose="020B0302040504020203" pitchFamily="34" charset="0"/>
                        </a:rPr>
                        <a:t>Параметры</a:t>
                      </a:r>
                      <a:endParaRPr lang="ru-RU" sz="2400" b="1" i="0" u="none" strike="noStrike" dirty="0">
                        <a:solidFill>
                          <a:srgbClr val="D70F28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b"/>
                </a:tc>
                <a:extLst>
                  <a:ext uri="{0D108BD9-81ED-4DB2-BD59-A6C34878D82A}">
                    <a16:rowId xmlns:a16="http://schemas.microsoft.com/office/drawing/2014/main" val="475164498"/>
                  </a:ext>
                </a:extLst>
              </a:tr>
              <a:tr h="493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Процентная ставка по кредиту для заемщика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До 8,5% годовых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995849"/>
                  </a:ext>
                </a:extLst>
              </a:tr>
              <a:tr h="6327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Цели льготных кредитов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Инвестиционные и пополнение оборотных средств (приоритетные отрасли)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001940"/>
                  </a:ext>
                </a:extLst>
              </a:tr>
              <a:tr h="423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Размер кредита на инвестиционные цели</a:t>
                      </a:r>
                      <a:endParaRPr lang="ru-RU" sz="1400" b="0" i="0" u="none" strike="noStrike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От </a:t>
                      </a:r>
                      <a:r>
                        <a:rPr lang="en-US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0,5</a:t>
                      </a:r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 млн рублей до 1 млрд рублей (до 2 млрд в сфере туризма)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650930"/>
                  </a:ext>
                </a:extLst>
              </a:tr>
              <a:tr h="493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Размер кредита на пополнение оборотных средств</a:t>
                      </a:r>
                      <a:endParaRPr lang="ru-RU" sz="1400" b="0" i="0" u="none" strike="noStrike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От </a:t>
                      </a:r>
                      <a:r>
                        <a:rPr lang="en-US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0,5</a:t>
                      </a:r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 млн рублей до 500 млн рублей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029067"/>
                  </a:ext>
                </a:extLst>
              </a:tr>
              <a:tr h="56288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Срок кредитного договора на инвестиционные цели</a:t>
                      </a:r>
                      <a:endParaRPr lang="ru-RU" sz="1400" b="0" i="0" u="none" strike="noStrike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До 10 лет</a:t>
                      </a:r>
                      <a:endParaRPr lang="ru-RU" sz="1400" b="0" i="0" u="none" strike="noStrike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597382"/>
                  </a:ext>
                </a:extLst>
              </a:tr>
              <a:tr h="6327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Срок кредитного договора на пополнение оборотных средств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До 3 лет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412657"/>
                  </a:ext>
                </a:extLst>
              </a:tr>
              <a:tr h="35329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Получатели субсидий</a:t>
                      </a:r>
                      <a:endParaRPr lang="ru-RU" sz="1400" b="0" i="0" u="none" strike="noStrike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Уполномоченные банки, прошедшие отбор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452057"/>
                  </a:ext>
                </a:extLst>
              </a:tr>
              <a:tr h="423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Периодичность предоставления субсидии банкам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13045"/>
                          </a:solidFill>
                          <a:effectLst/>
                          <a:latin typeface="Segoe Pro Light" panose="020B0302040504020203" pitchFamily="34" charset="0"/>
                        </a:rPr>
                        <a:t>Ежемесячно</a:t>
                      </a:r>
                      <a:endParaRPr lang="ru-RU" sz="1400" b="0" i="0" u="none" strike="noStrike" dirty="0">
                        <a:solidFill>
                          <a:srgbClr val="013045"/>
                        </a:solidFill>
                        <a:effectLst/>
                        <a:latin typeface="Segoe Pro Light" panose="020B0302040504020203" pitchFamily="34" charset="0"/>
                      </a:endParaRPr>
                    </a:p>
                  </a:txBody>
                  <a:tcPr marL="5026" marR="5026" marT="502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0921139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64000" y="360001"/>
            <a:ext cx="7200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Ключевые</a:t>
            </a:r>
            <a:r>
              <a:rPr lang="ru-RU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условия программы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субсидирования</a:t>
            </a:r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2841" y="5425727"/>
            <a:ext cx="862631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Display Light" panose="020B0302040504020203" pitchFamily="34" charset="0"/>
              </a:rPr>
              <a:t>70 уполномоченных банков партнеров, в том числе: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Display Light" panose="020B0302040504020203" pitchFamily="34" charset="0"/>
              </a:rPr>
              <a:t> </a:t>
            </a:r>
          </a:p>
          <a:p>
            <a:r>
              <a:rPr lang="ru-RU" sz="1600" b="1" dirty="0">
                <a:solidFill>
                  <a:srgbClr val="013045"/>
                </a:solidFill>
                <a:latin typeface="Segoe Pro Display Light" panose="020B0302040504020203" pitchFamily="34" charset="0"/>
              </a:rPr>
              <a:t>АО "БАНК ОРЕНБУРГ", ПАО "НИКО-БАНК",  ПАО "Промсвязьбанк", АО "АЛЬФА-БАНК", АО "МСП Банк", ООО КБ "КОЛЬЦО УРАЛА",  ПАО РОСБАНК,  АО "</a:t>
            </a:r>
            <a:r>
              <a:rPr lang="ru-RU" sz="1600" b="1" dirty="0" err="1">
                <a:solidFill>
                  <a:srgbClr val="013045"/>
                </a:solidFill>
                <a:latin typeface="Segoe Pro Display Light" panose="020B0302040504020203" pitchFamily="34" charset="0"/>
              </a:rPr>
              <a:t>Россельхозбанк</a:t>
            </a:r>
            <a:r>
              <a:rPr lang="ru-RU" sz="1600" b="1" dirty="0">
                <a:solidFill>
                  <a:srgbClr val="013045"/>
                </a:solidFill>
                <a:latin typeface="Segoe Pro Display Light" panose="020B0302040504020203" pitchFamily="34" charset="0"/>
              </a:rPr>
              <a:t>", ПАО Сбербанк, ПАО "</a:t>
            </a:r>
            <a:r>
              <a:rPr lang="ru-RU" sz="1600" b="1" dirty="0" err="1">
                <a:solidFill>
                  <a:srgbClr val="013045"/>
                </a:solidFill>
                <a:latin typeface="Segoe Pro Display Light" panose="020B0302040504020203" pitchFamily="34" charset="0"/>
              </a:rPr>
              <a:t>Совкомбанк</a:t>
            </a:r>
            <a:r>
              <a:rPr lang="ru-RU" sz="1600" b="1" dirty="0">
                <a:solidFill>
                  <a:srgbClr val="013045"/>
                </a:solidFill>
                <a:latin typeface="Segoe Pro Display Light" panose="020B0302040504020203" pitchFamily="34" charset="0"/>
              </a:rPr>
              <a:t>",  Банк ВТБ (ПАО),  ПАО "АК БАРС" БАНК, Банк Газпромбанк (АО)</a:t>
            </a:r>
          </a:p>
          <a:p>
            <a:endParaRPr lang="ru-RU" dirty="0">
              <a:solidFill>
                <a:srgbClr val="013045"/>
              </a:solidFill>
              <a:latin typeface="Segoe Pro Display Light" panose="020B0302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1532"/>
            <a:ext cx="12276856" cy="71170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51266" y="-171400"/>
            <a:ext cx="8461158" cy="7339462"/>
          </a:xfrm>
          <a:custGeom>
            <a:avLst/>
            <a:gdLst>
              <a:gd name="connsiteX0" fmla="*/ 0 w 6336704"/>
              <a:gd name="connsiteY0" fmla="*/ 0 h 8136904"/>
              <a:gd name="connsiteX1" fmla="*/ 6336704 w 6336704"/>
              <a:gd name="connsiteY1" fmla="*/ 0 h 8136904"/>
              <a:gd name="connsiteX2" fmla="*/ 6336704 w 6336704"/>
              <a:gd name="connsiteY2" fmla="*/ 8136904 h 8136904"/>
              <a:gd name="connsiteX3" fmla="*/ 0 w 6336704"/>
              <a:gd name="connsiteY3" fmla="*/ 8136904 h 8136904"/>
              <a:gd name="connsiteX4" fmla="*/ 0 w 6336704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6336704 w 8324992"/>
              <a:gd name="connsiteY2" fmla="*/ 8136904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5188388 w 8324992"/>
              <a:gd name="connsiteY2" fmla="*/ 8030578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4933206 w 8324992"/>
              <a:gd name="connsiteY2" fmla="*/ 7966783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6995923 w 8324992"/>
              <a:gd name="connsiteY2" fmla="*/ 7456420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6995923 w 8686499"/>
              <a:gd name="connsiteY2" fmla="*/ 7456420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6294174 w 8686499"/>
              <a:gd name="connsiteY2" fmla="*/ 7445787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5836974 w 8686499"/>
              <a:gd name="connsiteY2" fmla="*/ 7339462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7339462"/>
              <a:gd name="connsiteX1" fmla="*/ 8686499 w 8686499"/>
              <a:gd name="connsiteY1" fmla="*/ 31898 h 7339462"/>
              <a:gd name="connsiteX2" fmla="*/ 5836974 w 8686499"/>
              <a:gd name="connsiteY2" fmla="*/ 7339462 h 7339462"/>
              <a:gd name="connsiteX3" fmla="*/ 2264735 w 8686499"/>
              <a:gd name="connsiteY3" fmla="*/ 7201239 h 7339462"/>
              <a:gd name="connsiteX4" fmla="*/ 0 w 8686499"/>
              <a:gd name="connsiteY4" fmla="*/ 0 h 7339462"/>
              <a:gd name="connsiteX0" fmla="*/ 0 w 8686499"/>
              <a:gd name="connsiteY0" fmla="*/ 0 h 7339462"/>
              <a:gd name="connsiteX1" fmla="*/ 8686499 w 8686499"/>
              <a:gd name="connsiteY1" fmla="*/ 31898 h 7339462"/>
              <a:gd name="connsiteX2" fmla="*/ 5836974 w 8686499"/>
              <a:gd name="connsiteY2" fmla="*/ 7339462 h 7339462"/>
              <a:gd name="connsiteX3" fmla="*/ 467833 w 8686499"/>
              <a:gd name="connsiteY3" fmla="*/ 7296932 h 7339462"/>
              <a:gd name="connsiteX4" fmla="*/ 0 w 8686499"/>
              <a:gd name="connsiteY4" fmla="*/ 0 h 7339462"/>
              <a:gd name="connsiteX0" fmla="*/ 1020725 w 8218666"/>
              <a:gd name="connsiteY0" fmla="*/ 712381 h 7307564"/>
              <a:gd name="connsiteX1" fmla="*/ 8218666 w 8218666"/>
              <a:gd name="connsiteY1" fmla="*/ 0 h 7307564"/>
              <a:gd name="connsiteX2" fmla="*/ 5369141 w 8218666"/>
              <a:gd name="connsiteY2" fmla="*/ 7307564 h 7307564"/>
              <a:gd name="connsiteX3" fmla="*/ 0 w 8218666"/>
              <a:gd name="connsiteY3" fmla="*/ 7265034 h 7307564"/>
              <a:gd name="connsiteX4" fmla="*/ 1020725 w 8218666"/>
              <a:gd name="connsiteY4" fmla="*/ 712381 h 7307564"/>
              <a:gd name="connsiteX0" fmla="*/ 42530 w 8218666"/>
              <a:gd name="connsiteY0" fmla="*/ 95692 h 7307564"/>
              <a:gd name="connsiteX1" fmla="*/ 8218666 w 8218666"/>
              <a:gd name="connsiteY1" fmla="*/ 0 h 7307564"/>
              <a:gd name="connsiteX2" fmla="*/ 5369141 w 8218666"/>
              <a:gd name="connsiteY2" fmla="*/ 7307564 h 7307564"/>
              <a:gd name="connsiteX3" fmla="*/ 0 w 8218666"/>
              <a:gd name="connsiteY3" fmla="*/ 7265034 h 7307564"/>
              <a:gd name="connsiteX4" fmla="*/ 42530 w 8218666"/>
              <a:gd name="connsiteY4" fmla="*/ 95692 h 730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666" h="7307564">
                <a:moveTo>
                  <a:pt x="42530" y="95692"/>
                </a:moveTo>
                <a:lnTo>
                  <a:pt x="8218666" y="0"/>
                </a:lnTo>
                <a:lnTo>
                  <a:pt x="5369141" y="7307564"/>
                </a:lnTo>
                <a:lnTo>
                  <a:pt x="0" y="7265034"/>
                </a:lnTo>
                <a:lnTo>
                  <a:pt x="42530" y="956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9634"/>
            <a:ext cx="1041648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9336" y="1121096"/>
            <a:ext cx="8334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Сельское хозяйство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Строительство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Здравоохранение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Образование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Обрабатывающее производство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Услуги в сфере туризма </a:t>
            </a:r>
            <a:r>
              <a:rPr lang="ru-RU" sz="12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(внутреннего и въездного)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Деятельность в области культуры, спорта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Деятельность профессиональная, научная и техническая.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Информация и связь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Транспортировка и хранение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Водоснабжение, водоотведение, организация сбора, обработки и утилизации отходов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Деятельность гостиниц и предприятий общественного питания </a:t>
            </a:r>
            <a:r>
              <a:rPr lang="ru-RU" sz="12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(кроме ресторанов)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Деятельность в сфере бытовых услуг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Производство и распределение электроэнергии, газа и воды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Розничная/оптовая торговля при условии заключения      кредитного договора(соглашения) на инвестиционные                       цели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Розничная торговля на территории моногородов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Розничная/оптовая торговля на территориях ДФО, СКФО, Республики Крым и Севастополя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64001" y="360001"/>
            <a:ext cx="3355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Приоритетные</a:t>
            </a:r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 отрасли </a:t>
            </a:r>
          </a:p>
        </p:txBody>
      </p:sp>
      <p:sp>
        <p:nvSpPr>
          <p:cNvPr id="10" name="Прямоугольник 8"/>
          <p:cNvSpPr/>
          <p:nvPr/>
        </p:nvSpPr>
        <p:spPr>
          <a:xfrm>
            <a:off x="12749514" y="54409"/>
            <a:ext cx="1936380" cy="7094914"/>
          </a:xfrm>
          <a:custGeom>
            <a:avLst/>
            <a:gdLst>
              <a:gd name="connsiteX0" fmla="*/ 0 w 6336704"/>
              <a:gd name="connsiteY0" fmla="*/ 0 h 8136904"/>
              <a:gd name="connsiteX1" fmla="*/ 6336704 w 6336704"/>
              <a:gd name="connsiteY1" fmla="*/ 0 h 8136904"/>
              <a:gd name="connsiteX2" fmla="*/ 6336704 w 6336704"/>
              <a:gd name="connsiteY2" fmla="*/ 8136904 h 8136904"/>
              <a:gd name="connsiteX3" fmla="*/ 0 w 6336704"/>
              <a:gd name="connsiteY3" fmla="*/ 8136904 h 8136904"/>
              <a:gd name="connsiteX4" fmla="*/ 0 w 6336704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6336704 w 8324992"/>
              <a:gd name="connsiteY2" fmla="*/ 8136904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5188388 w 8324992"/>
              <a:gd name="connsiteY2" fmla="*/ 8030578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4933206 w 8324992"/>
              <a:gd name="connsiteY2" fmla="*/ 7966783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6995923 w 8324992"/>
              <a:gd name="connsiteY2" fmla="*/ 7456420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6995923 w 8686499"/>
              <a:gd name="connsiteY2" fmla="*/ 7456420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6294174 w 8686499"/>
              <a:gd name="connsiteY2" fmla="*/ 7445787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5836974 w 8686499"/>
              <a:gd name="connsiteY2" fmla="*/ 7339462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7339462"/>
              <a:gd name="connsiteX1" fmla="*/ 8686499 w 8686499"/>
              <a:gd name="connsiteY1" fmla="*/ 31898 h 7339462"/>
              <a:gd name="connsiteX2" fmla="*/ 5836974 w 8686499"/>
              <a:gd name="connsiteY2" fmla="*/ 7339462 h 7339462"/>
              <a:gd name="connsiteX3" fmla="*/ 2264735 w 8686499"/>
              <a:gd name="connsiteY3" fmla="*/ 7201239 h 7339462"/>
              <a:gd name="connsiteX4" fmla="*/ 0 w 8686499"/>
              <a:gd name="connsiteY4" fmla="*/ 0 h 7339462"/>
              <a:gd name="connsiteX0" fmla="*/ 0 w 8686499"/>
              <a:gd name="connsiteY0" fmla="*/ 0 h 7339462"/>
              <a:gd name="connsiteX1" fmla="*/ 8686499 w 8686499"/>
              <a:gd name="connsiteY1" fmla="*/ 31898 h 7339462"/>
              <a:gd name="connsiteX2" fmla="*/ 5836974 w 8686499"/>
              <a:gd name="connsiteY2" fmla="*/ 7339462 h 7339462"/>
              <a:gd name="connsiteX3" fmla="*/ 467833 w 8686499"/>
              <a:gd name="connsiteY3" fmla="*/ 7296932 h 7339462"/>
              <a:gd name="connsiteX4" fmla="*/ 0 w 8686499"/>
              <a:gd name="connsiteY4" fmla="*/ 0 h 7339462"/>
              <a:gd name="connsiteX0" fmla="*/ 1020725 w 8218666"/>
              <a:gd name="connsiteY0" fmla="*/ 712381 h 7307564"/>
              <a:gd name="connsiteX1" fmla="*/ 8218666 w 8218666"/>
              <a:gd name="connsiteY1" fmla="*/ 0 h 7307564"/>
              <a:gd name="connsiteX2" fmla="*/ 5369141 w 8218666"/>
              <a:gd name="connsiteY2" fmla="*/ 7307564 h 7307564"/>
              <a:gd name="connsiteX3" fmla="*/ 0 w 8218666"/>
              <a:gd name="connsiteY3" fmla="*/ 7265034 h 7307564"/>
              <a:gd name="connsiteX4" fmla="*/ 1020725 w 8218666"/>
              <a:gd name="connsiteY4" fmla="*/ 712381 h 7307564"/>
              <a:gd name="connsiteX0" fmla="*/ 42530 w 8218666"/>
              <a:gd name="connsiteY0" fmla="*/ 95692 h 7307564"/>
              <a:gd name="connsiteX1" fmla="*/ 8218666 w 8218666"/>
              <a:gd name="connsiteY1" fmla="*/ 0 h 7307564"/>
              <a:gd name="connsiteX2" fmla="*/ 5369141 w 8218666"/>
              <a:gd name="connsiteY2" fmla="*/ 7307564 h 7307564"/>
              <a:gd name="connsiteX3" fmla="*/ 0 w 8218666"/>
              <a:gd name="connsiteY3" fmla="*/ 7265034 h 7307564"/>
              <a:gd name="connsiteX4" fmla="*/ 42530 w 8218666"/>
              <a:gd name="connsiteY4" fmla="*/ 95692 h 7307564"/>
              <a:gd name="connsiteX0" fmla="*/ 42530 w 8218666"/>
              <a:gd name="connsiteY0" fmla="*/ 95692 h 7265034"/>
              <a:gd name="connsiteX1" fmla="*/ 8218666 w 8218666"/>
              <a:gd name="connsiteY1" fmla="*/ 0 h 7265034"/>
              <a:gd name="connsiteX2" fmla="*/ 7847822 w 8218666"/>
              <a:gd name="connsiteY2" fmla="*/ 7106424 h 7265034"/>
              <a:gd name="connsiteX3" fmla="*/ 0 w 8218666"/>
              <a:gd name="connsiteY3" fmla="*/ 7265034 h 7265034"/>
              <a:gd name="connsiteX4" fmla="*/ 42530 w 8218666"/>
              <a:gd name="connsiteY4" fmla="*/ 95692 h 7265034"/>
              <a:gd name="connsiteX0" fmla="*/ 42530 w 7847822"/>
              <a:gd name="connsiteY0" fmla="*/ 0 h 7169342"/>
              <a:gd name="connsiteX1" fmla="*/ 7660963 w 7847822"/>
              <a:gd name="connsiteY1" fmla="*/ 105449 h 7169342"/>
              <a:gd name="connsiteX2" fmla="*/ 7847822 w 7847822"/>
              <a:gd name="connsiteY2" fmla="*/ 7010732 h 7169342"/>
              <a:gd name="connsiteX3" fmla="*/ 0 w 7847822"/>
              <a:gd name="connsiteY3" fmla="*/ 7169342 h 7169342"/>
              <a:gd name="connsiteX4" fmla="*/ 42530 w 7847822"/>
              <a:gd name="connsiteY4" fmla="*/ 0 h 7169342"/>
              <a:gd name="connsiteX0" fmla="*/ 42530 w 7898504"/>
              <a:gd name="connsiteY0" fmla="*/ 53347 h 7222689"/>
              <a:gd name="connsiteX1" fmla="*/ 7898504 w 7898504"/>
              <a:gd name="connsiteY1" fmla="*/ 0 h 7222689"/>
              <a:gd name="connsiteX2" fmla="*/ 7847822 w 7898504"/>
              <a:gd name="connsiteY2" fmla="*/ 7064079 h 7222689"/>
              <a:gd name="connsiteX3" fmla="*/ 0 w 7898504"/>
              <a:gd name="connsiteY3" fmla="*/ 7222689 h 7222689"/>
              <a:gd name="connsiteX4" fmla="*/ 42530 w 7898504"/>
              <a:gd name="connsiteY4" fmla="*/ 53347 h 7222689"/>
              <a:gd name="connsiteX0" fmla="*/ 7468244 w 7898504"/>
              <a:gd name="connsiteY0" fmla="*/ 0 h 7232860"/>
              <a:gd name="connsiteX1" fmla="*/ 7898504 w 7898504"/>
              <a:gd name="connsiteY1" fmla="*/ 10171 h 7232860"/>
              <a:gd name="connsiteX2" fmla="*/ 7847822 w 7898504"/>
              <a:gd name="connsiteY2" fmla="*/ 7074250 h 7232860"/>
              <a:gd name="connsiteX3" fmla="*/ 0 w 7898504"/>
              <a:gd name="connsiteY3" fmla="*/ 7232860 h 7232860"/>
              <a:gd name="connsiteX4" fmla="*/ 7468244 w 7898504"/>
              <a:gd name="connsiteY4" fmla="*/ 0 h 7232860"/>
              <a:gd name="connsiteX0" fmla="*/ 7840046 w 7898504"/>
              <a:gd name="connsiteY0" fmla="*/ 0 h 7232860"/>
              <a:gd name="connsiteX1" fmla="*/ 7898504 w 7898504"/>
              <a:gd name="connsiteY1" fmla="*/ 10171 h 7232860"/>
              <a:gd name="connsiteX2" fmla="*/ 7847822 w 7898504"/>
              <a:gd name="connsiteY2" fmla="*/ 7074250 h 7232860"/>
              <a:gd name="connsiteX3" fmla="*/ 0 w 7898504"/>
              <a:gd name="connsiteY3" fmla="*/ 7232860 h 7232860"/>
              <a:gd name="connsiteX4" fmla="*/ 7840046 w 7898504"/>
              <a:gd name="connsiteY4" fmla="*/ 0 h 7232860"/>
              <a:gd name="connsiteX0" fmla="*/ 1168265 w 1226723"/>
              <a:gd name="connsiteY0" fmla="*/ 0 h 7137583"/>
              <a:gd name="connsiteX1" fmla="*/ 1226723 w 1226723"/>
              <a:gd name="connsiteY1" fmla="*/ 10171 h 7137583"/>
              <a:gd name="connsiteX2" fmla="*/ 1176041 w 1226723"/>
              <a:gd name="connsiteY2" fmla="*/ 7074250 h 7137583"/>
              <a:gd name="connsiteX3" fmla="*/ 0 w 1226723"/>
              <a:gd name="connsiteY3" fmla="*/ 7137583 h 7137583"/>
              <a:gd name="connsiteX4" fmla="*/ 1168265 w 1226723"/>
              <a:gd name="connsiteY4" fmla="*/ 0 h 7137583"/>
              <a:gd name="connsiteX0" fmla="*/ 1870558 w 1929016"/>
              <a:gd name="connsiteY0" fmla="*/ 0 h 7137583"/>
              <a:gd name="connsiteX1" fmla="*/ 1929016 w 1929016"/>
              <a:gd name="connsiteY1" fmla="*/ 10171 h 7137583"/>
              <a:gd name="connsiteX2" fmla="*/ 1878334 w 1929016"/>
              <a:gd name="connsiteY2" fmla="*/ 7074250 h 7137583"/>
              <a:gd name="connsiteX3" fmla="*/ 0 w 1929016"/>
              <a:gd name="connsiteY3" fmla="*/ 7137583 h 7137583"/>
              <a:gd name="connsiteX4" fmla="*/ 1870558 w 1929016"/>
              <a:gd name="connsiteY4" fmla="*/ 0 h 7137583"/>
              <a:gd name="connsiteX0" fmla="*/ 2015148 w 2073606"/>
              <a:gd name="connsiteY0" fmla="*/ 0 h 7126996"/>
              <a:gd name="connsiteX1" fmla="*/ 2073606 w 2073606"/>
              <a:gd name="connsiteY1" fmla="*/ 10171 h 7126996"/>
              <a:gd name="connsiteX2" fmla="*/ 2022924 w 2073606"/>
              <a:gd name="connsiteY2" fmla="*/ 7074250 h 7126996"/>
              <a:gd name="connsiteX3" fmla="*/ 0 w 2073606"/>
              <a:gd name="connsiteY3" fmla="*/ 7126996 h 7126996"/>
              <a:gd name="connsiteX4" fmla="*/ 2015148 w 2073606"/>
              <a:gd name="connsiteY4" fmla="*/ 0 h 7126996"/>
              <a:gd name="connsiteX0" fmla="*/ 2407606 w 2466064"/>
              <a:gd name="connsiteY0" fmla="*/ 0 h 7126996"/>
              <a:gd name="connsiteX1" fmla="*/ 2466064 w 2466064"/>
              <a:gd name="connsiteY1" fmla="*/ 10171 h 7126996"/>
              <a:gd name="connsiteX2" fmla="*/ 2415382 w 2466064"/>
              <a:gd name="connsiteY2" fmla="*/ 7074250 h 7126996"/>
              <a:gd name="connsiteX3" fmla="*/ 0 w 2466064"/>
              <a:gd name="connsiteY3" fmla="*/ 7126996 h 7126996"/>
              <a:gd name="connsiteX4" fmla="*/ 2407606 w 2466064"/>
              <a:gd name="connsiteY4" fmla="*/ 0 h 7126996"/>
              <a:gd name="connsiteX0" fmla="*/ 1963509 w 2021967"/>
              <a:gd name="connsiteY0" fmla="*/ 0 h 7137583"/>
              <a:gd name="connsiteX1" fmla="*/ 2021967 w 2021967"/>
              <a:gd name="connsiteY1" fmla="*/ 10171 h 7137583"/>
              <a:gd name="connsiteX2" fmla="*/ 1971285 w 2021967"/>
              <a:gd name="connsiteY2" fmla="*/ 7074250 h 7137583"/>
              <a:gd name="connsiteX3" fmla="*/ 0 w 2021967"/>
              <a:gd name="connsiteY3" fmla="*/ 7137583 h 7137583"/>
              <a:gd name="connsiteX4" fmla="*/ 1963509 w 2021967"/>
              <a:gd name="connsiteY4" fmla="*/ 0 h 7137583"/>
              <a:gd name="connsiteX0" fmla="*/ 1333511 w 1391969"/>
              <a:gd name="connsiteY0" fmla="*/ 0 h 7201101"/>
              <a:gd name="connsiteX1" fmla="*/ 1391969 w 1391969"/>
              <a:gd name="connsiteY1" fmla="*/ 10171 h 7201101"/>
              <a:gd name="connsiteX2" fmla="*/ 1341287 w 1391969"/>
              <a:gd name="connsiteY2" fmla="*/ 7074250 h 7201101"/>
              <a:gd name="connsiteX3" fmla="*/ 0 w 1391969"/>
              <a:gd name="connsiteY3" fmla="*/ 7201101 h 7201101"/>
              <a:gd name="connsiteX4" fmla="*/ 1333511 w 1391969"/>
              <a:gd name="connsiteY4" fmla="*/ 0 h 7201101"/>
              <a:gd name="connsiteX0" fmla="*/ 1085643 w 1144101"/>
              <a:gd name="connsiteY0" fmla="*/ 0 h 7126996"/>
              <a:gd name="connsiteX1" fmla="*/ 1144101 w 1144101"/>
              <a:gd name="connsiteY1" fmla="*/ 10171 h 7126996"/>
              <a:gd name="connsiteX2" fmla="*/ 1093419 w 1144101"/>
              <a:gd name="connsiteY2" fmla="*/ 7074250 h 7126996"/>
              <a:gd name="connsiteX3" fmla="*/ 0 w 1144101"/>
              <a:gd name="connsiteY3" fmla="*/ 7126996 h 7126996"/>
              <a:gd name="connsiteX4" fmla="*/ 1085643 w 1144101"/>
              <a:gd name="connsiteY4" fmla="*/ 0 h 7126996"/>
              <a:gd name="connsiteX0" fmla="*/ 1095970 w 1154428"/>
              <a:gd name="connsiteY0" fmla="*/ 0 h 7074250"/>
              <a:gd name="connsiteX1" fmla="*/ 1154428 w 1154428"/>
              <a:gd name="connsiteY1" fmla="*/ 10171 h 7074250"/>
              <a:gd name="connsiteX2" fmla="*/ 1103746 w 1154428"/>
              <a:gd name="connsiteY2" fmla="*/ 7074250 h 7074250"/>
              <a:gd name="connsiteX3" fmla="*/ 0 w 1154428"/>
              <a:gd name="connsiteY3" fmla="*/ 7063478 h 7074250"/>
              <a:gd name="connsiteX4" fmla="*/ 1095970 w 1154428"/>
              <a:gd name="connsiteY4" fmla="*/ 0 h 7074250"/>
              <a:gd name="connsiteX0" fmla="*/ 1818918 w 1818918"/>
              <a:gd name="connsiteY0" fmla="*/ 275660 h 7064079"/>
              <a:gd name="connsiteX1" fmla="*/ 1154428 w 1818918"/>
              <a:gd name="connsiteY1" fmla="*/ 0 h 7064079"/>
              <a:gd name="connsiteX2" fmla="*/ 1103746 w 1818918"/>
              <a:gd name="connsiteY2" fmla="*/ 7064079 h 7064079"/>
              <a:gd name="connsiteX3" fmla="*/ 0 w 1818918"/>
              <a:gd name="connsiteY3" fmla="*/ 7053307 h 7064079"/>
              <a:gd name="connsiteX4" fmla="*/ 1818918 w 1818918"/>
              <a:gd name="connsiteY4" fmla="*/ 275660 h 7064079"/>
              <a:gd name="connsiteX0" fmla="*/ 1880885 w 1880885"/>
              <a:gd name="connsiteY0" fmla="*/ 275660 h 7064079"/>
              <a:gd name="connsiteX1" fmla="*/ 1154428 w 1880885"/>
              <a:gd name="connsiteY1" fmla="*/ 0 h 7064079"/>
              <a:gd name="connsiteX2" fmla="*/ 1103746 w 1880885"/>
              <a:gd name="connsiteY2" fmla="*/ 7064079 h 7064079"/>
              <a:gd name="connsiteX3" fmla="*/ 0 w 1880885"/>
              <a:gd name="connsiteY3" fmla="*/ 7053307 h 7064079"/>
              <a:gd name="connsiteX4" fmla="*/ 1880885 w 1880885"/>
              <a:gd name="connsiteY4" fmla="*/ 275660 h 706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885" h="7064079">
                <a:moveTo>
                  <a:pt x="1880885" y="275660"/>
                </a:moveTo>
                <a:lnTo>
                  <a:pt x="1154428" y="0"/>
                </a:lnTo>
                <a:lnTo>
                  <a:pt x="1103746" y="7064079"/>
                </a:lnTo>
                <a:lnTo>
                  <a:pt x="0" y="7053307"/>
                </a:lnTo>
                <a:lnTo>
                  <a:pt x="1880885" y="275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8"/>
          <p:cNvSpPr/>
          <p:nvPr/>
        </p:nvSpPr>
        <p:spPr>
          <a:xfrm>
            <a:off x="8256240" y="-222868"/>
            <a:ext cx="3430968" cy="7379671"/>
          </a:xfrm>
          <a:custGeom>
            <a:avLst/>
            <a:gdLst>
              <a:gd name="connsiteX0" fmla="*/ 0 w 6336704"/>
              <a:gd name="connsiteY0" fmla="*/ 0 h 8136904"/>
              <a:gd name="connsiteX1" fmla="*/ 6336704 w 6336704"/>
              <a:gd name="connsiteY1" fmla="*/ 0 h 8136904"/>
              <a:gd name="connsiteX2" fmla="*/ 6336704 w 6336704"/>
              <a:gd name="connsiteY2" fmla="*/ 8136904 h 8136904"/>
              <a:gd name="connsiteX3" fmla="*/ 0 w 6336704"/>
              <a:gd name="connsiteY3" fmla="*/ 8136904 h 8136904"/>
              <a:gd name="connsiteX4" fmla="*/ 0 w 6336704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6336704 w 8324992"/>
              <a:gd name="connsiteY2" fmla="*/ 8136904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5188388 w 8324992"/>
              <a:gd name="connsiteY2" fmla="*/ 8030578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4933206 w 8324992"/>
              <a:gd name="connsiteY2" fmla="*/ 7966783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324992"/>
              <a:gd name="connsiteY0" fmla="*/ 0 h 8136904"/>
              <a:gd name="connsiteX1" fmla="*/ 8324992 w 8324992"/>
              <a:gd name="connsiteY1" fmla="*/ 138223 h 8136904"/>
              <a:gd name="connsiteX2" fmla="*/ 6995923 w 8324992"/>
              <a:gd name="connsiteY2" fmla="*/ 7456420 h 8136904"/>
              <a:gd name="connsiteX3" fmla="*/ 0 w 8324992"/>
              <a:gd name="connsiteY3" fmla="*/ 8136904 h 8136904"/>
              <a:gd name="connsiteX4" fmla="*/ 0 w 8324992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6995923 w 8686499"/>
              <a:gd name="connsiteY2" fmla="*/ 7456420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6294174 w 8686499"/>
              <a:gd name="connsiteY2" fmla="*/ 7445787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8136904"/>
              <a:gd name="connsiteX1" fmla="*/ 8686499 w 8686499"/>
              <a:gd name="connsiteY1" fmla="*/ 31898 h 8136904"/>
              <a:gd name="connsiteX2" fmla="*/ 5836974 w 8686499"/>
              <a:gd name="connsiteY2" fmla="*/ 7339462 h 8136904"/>
              <a:gd name="connsiteX3" fmla="*/ 0 w 8686499"/>
              <a:gd name="connsiteY3" fmla="*/ 8136904 h 8136904"/>
              <a:gd name="connsiteX4" fmla="*/ 0 w 8686499"/>
              <a:gd name="connsiteY4" fmla="*/ 0 h 8136904"/>
              <a:gd name="connsiteX0" fmla="*/ 0 w 8686499"/>
              <a:gd name="connsiteY0" fmla="*/ 0 h 7339462"/>
              <a:gd name="connsiteX1" fmla="*/ 8686499 w 8686499"/>
              <a:gd name="connsiteY1" fmla="*/ 31898 h 7339462"/>
              <a:gd name="connsiteX2" fmla="*/ 5836974 w 8686499"/>
              <a:gd name="connsiteY2" fmla="*/ 7339462 h 7339462"/>
              <a:gd name="connsiteX3" fmla="*/ 2264735 w 8686499"/>
              <a:gd name="connsiteY3" fmla="*/ 7201239 h 7339462"/>
              <a:gd name="connsiteX4" fmla="*/ 0 w 8686499"/>
              <a:gd name="connsiteY4" fmla="*/ 0 h 7339462"/>
              <a:gd name="connsiteX0" fmla="*/ 0 w 8686499"/>
              <a:gd name="connsiteY0" fmla="*/ 0 h 7339462"/>
              <a:gd name="connsiteX1" fmla="*/ 8686499 w 8686499"/>
              <a:gd name="connsiteY1" fmla="*/ 31898 h 7339462"/>
              <a:gd name="connsiteX2" fmla="*/ 5836974 w 8686499"/>
              <a:gd name="connsiteY2" fmla="*/ 7339462 h 7339462"/>
              <a:gd name="connsiteX3" fmla="*/ 467833 w 8686499"/>
              <a:gd name="connsiteY3" fmla="*/ 7296932 h 7339462"/>
              <a:gd name="connsiteX4" fmla="*/ 0 w 8686499"/>
              <a:gd name="connsiteY4" fmla="*/ 0 h 7339462"/>
              <a:gd name="connsiteX0" fmla="*/ 1020725 w 8218666"/>
              <a:gd name="connsiteY0" fmla="*/ 712381 h 7307564"/>
              <a:gd name="connsiteX1" fmla="*/ 8218666 w 8218666"/>
              <a:gd name="connsiteY1" fmla="*/ 0 h 7307564"/>
              <a:gd name="connsiteX2" fmla="*/ 5369141 w 8218666"/>
              <a:gd name="connsiteY2" fmla="*/ 7307564 h 7307564"/>
              <a:gd name="connsiteX3" fmla="*/ 0 w 8218666"/>
              <a:gd name="connsiteY3" fmla="*/ 7265034 h 7307564"/>
              <a:gd name="connsiteX4" fmla="*/ 1020725 w 8218666"/>
              <a:gd name="connsiteY4" fmla="*/ 712381 h 7307564"/>
              <a:gd name="connsiteX0" fmla="*/ 42530 w 8218666"/>
              <a:gd name="connsiteY0" fmla="*/ 95692 h 7307564"/>
              <a:gd name="connsiteX1" fmla="*/ 8218666 w 8218666"/>
              <a:gd name="connsiteY1" fmla="*/ 0 h 7307564"/>
              <a:gd name="connsiteX2" fmla="*/ 5369141 w 8218666"/>
              <a:gd name="connsiteY2" fmla="*/ 7307564 h 7307564"/>
              <a:gd name="connsiteX3" fmla="*/ 0 w 8218666"/>
              <a:gd name="connsiteY3" fmla="*/ 7265034 h 7307564"/>
              <a:gd name="connsiteX4" fmla="*/ 42530 w 8218666"/>
              <a:gd name="connsiteY4" fmla="*/ 95692 h 7307564"/>
              <a:gd name="connsiteX0" fmla="*/ 42530 w 8218666"/>
              <a:gd name="connsiteY0" fmla="*/ 95692 h 7265034"/>
              <a:gd name="connsiteX1" fmla="*/ 8218666 w 8218666"/>
              <a:gd name="connsiteY1" fmla="*/ 0 h 7265034"/>
              <a:gd name="connsiteX2" fmla="*/ 7847822 w 8218666"/>
              <a:gd name="connsiteY2" fmla="*/ 7106424 h 7265034"/>
              <a:gd name="connsiteX3" fmla="*/ 0 w 8218666"/>
              <a:gd name="connsiteY3" fmla="*/ 7265034 h 7265034"/>
              <a:gd name="connsiteX4" fmla="*/ 42530 w 8218666"/>
              <a:gd name="connsiteY4" fmla="*/ 95692 h 7265034"/>
              <a:gd name="connsiteX0" fmla="*/ 42530 w 7847822"/>
              <a:gd name="connsiteY0" fmla="*/ 0 h 7169342"/>
              <a:gd name="connsiteX1" fmla="*/ 7660963 w 7847822"/>
              <a:gd name="connsiteY1" fmla="*/ 105449 h 7169342"/>
              <a:gd name="connsiteX2" fmla="*/ 7847822 w 7847822"/>
              <a:gd name="connsiteY2" fmla="*/ 7010732 h 7169342"/>
              <a:gd name="connsiteX3" fmla="*/ 0 w 7847822"/>
              <a:gd name="connsiteY3" fmla="*/ 7169342 h 7169342"/>
              <a:gd name="connsiteX4" fmla="*/ 42530 w 7847822"/>
              <a:gd name="connsiteY4" fmla="*/ 0 h 7169342"/>
              <a:gd name="connsiteX0" fmla="*/ 42530 w 7898504"/>
              <a:gd name="connsiteY0" fmla="*/ 53347 h 7222689"/>
              <a:gd name="connsiteX1" fmla="*/ 7898504 w 7898504"/>
              <a:gd name="connsiteY1" fmla="*/ 0 h 7222689"/>
              <a:gd name="connsiteX2" fmla="*/ 7847822 w 7898504"/>
              <a:gd name="connsiteY2" fmla="*/ 7064079 h 7222689"/>
              <a:gd name="connsiteX3" fmla="*/ 0 w 7898504"/>
              <a:gd name="connsiteY3" fmla="*/ 7222689 h 7222689"/>
              <a:gd name="connsiteX4" fmla="*/ 42530 w 7898504"/>
              <a:gd name="connsiteY4" fmla="*/ 53347 h 7222689"/>
              <a:gd name="connsiteX0" fmla="*/ 7468244 w 7898504"/>
              <a:gd name="connsiteY0" fmla="*/ 0 h 7232860"/>
              <a:gd name="connsiteX1" fmla="*/ 7898504 w 7898504"/>
              <a:gd name="connsiteY1" fmla="*/ 10171 h 7232860"/>
              <a:gd name="connsiteX2" fmla="*/ 7847822 w 7898504"/>
              <a:gd name="connsiteY2" fmla="*/ 7074250 h 7232860"/>
              <a:gd name="connsiteX3" fmla="*/ 0 w 7898504"/>
              <a:gd name="connsiteY3" fmla="*/ 7232860 h 7232860"/>
              <a:gd name="connsiteX4" fmla="*/ 7468244 w 7898504"/>
              <a:gd name="connsiteY4" fmla="*/ 0 h 7232860"/>
              <a:gd name="connsiteX0" fmla="*/ 7840046 w 7898504"/>
              <a:gd name="connsiteY0" fmla="*/ 0 h 7232860"/>
              <a:gd name="connsiteX1" fmla="*/ 7898504 w 7898504"/>
              <a:gd name="connsiteY1" fmla="*/ 10171 h 7232860"/>
              <a:gd name="connsiteX2" fmla="*/ 7847822 w 7898504"/>
              <a:gd name="connsiteY2" fmla="*/ 7074250 h 7232860"/>
              <a:gd name="connsiteX3" fmla="*/ 0 w 7898504"/>
              <a:gd name="connsiteY3" fmla="*/ 7232860 h 7232860"/>
              <a:gd name="connsiteX4" fmla="*/ 7840046 w 7898504"/>
              <a:gd name="connsiteY4" fmla="*/ 0 h 7232860"/>
              <a:gd name="connsiteX0" fmla="*/ 1168265 w 1226723"/>
              <a:gd name="connsiteY0" fmla="*/ 0 h 7137583"/>
              <a:gd name="connsiteX1" fmla="*/ 1226723 w 1226723"/>
              <a:gd name="connsiteY1" fmla="*/ 10171 h 7137583"/>
              <a:gd name="connsiteX2" fmla="*/ 1176041 w 1226723"/>
              <a:gd name="connsiteY2" fmla="*/ 7074250 h 7137583"/>
              <a:gd name="connsiteX3" fmla="*/ 0 w 1226723"/>
              <a:gd name="connsiteY3" fmla="*/ 7137583 h 7137583"/>
              <a:gd name="connsiteX4" fmla="*/ 1168265 w 1226723"/>
              <a:gd name="connsiteY4" fmla="*/ 0 h 7137583"/>
              <a:gd name="connsiteX0" fmla="*/ 1870558 w 1929016"/>
              <a:gd name="connsiteY0" fmla="*/ 0 h 7137583"/>
              <a:gd name="connsiteX1" fmla="*/ 1929016 w 1929016"/>
              <a:gd name="connsiteY1" fmla="*/ 10171 h 7137583"/>
              <a:gd name="connsiteX2" fmla="*/ 1878334 w 1929016"/>
              <a:gd name="connsiteY2" fmla="*/ 7074250 h 7137583"/>
              <a:gd name="connsiteX3" fmla="*/ 0 w 1929016"/>
              <a:gd name="connsiteY3" fmla="*/ 7137583 h 7137583"/>
              <a:gd name="connsiteX4" fmla="*/ 1870558 w 1929016"/>
              <a:gd name="connsiteY4" fmla="*/ 0 h 7137583"/>
              <a:gd name="connsiteX0" fmla="*/ 2015148 w 2073606"/>
              <a:gd name="connsiteY0" fmla="*/ 0 h 7126996"/>
              <a:gd name="connsiteX1" fmla="*/ 2073606 w 2073606"/>
              <a:gd name="connsiteY1" fmla="*/ 10171 h 7126996"/>
              <a:gd name="connsiteX2" fmla="*/ 2022924 w 2073606"/>
              <a:gd name="connsiteY2" fmla="*/ 7074250 h 7126996"/>
              <a:gd name="connsiteX3" fmla="*/ 0 w 2073606"/>
              <a:gd name="connsiteY3" fmla="*/ 7126996 h 7126996"/>
              <a:gd name="connsiteX4" fmla="*/ 2015148 w 2073606"/>
              <a:gd name="connsiteY4" fmla="*/ 0 h 7126996"/>
              <a:gd name="connsiteX0" fmla="*/ 2407606 w 2466064"/>
              <a:gd name="connsiteY0" fmla="*/ 0 h 7126996"/>
              <a:gd name="connsiteX1" fmla="*/ 2466064 w 2466064"/>
              <a:gd name="connsiteY1" fmla="*/ 10171 h 7126996"/>
              <a:gd name="connsiteX2" fmla="*/ 2415382 w 2466064"/>
              <a:gd name="connsiteY2" fmla="*/ 7074250 h 7126996"/>
              <a:gd name="connsiteX3" fmla="*/ 0 w 2466064"/>
              <a:gd name="connsiteY3" fmla="*/ 7126996 h 7126996"/>
              <a:gd name="connsiteX4" fmla="*/ 2407606 w 2466064"/>
              <a:gd name="connsiteY4" fmla="*/ 0 h 7126996"/>
              <a:gd name="connsiteX0" fmla="*/ 1963509 w 2021967"/>
              <a:gd name="connsiteY0" fmla="*/ 0 h 7137583"/>
              <a:gd name="connsiteX1" fmla="*/ 2021967 w 2021967"/>
              <a:gd name="connsiteY1" fmla="*/ 10171 h 7137583"/>
              <a:gd name="connsiteX2" fmla="*/ 1971285 w 2021967"/>
              <a:gd name="connsiteY2" fmla="*/ 7074250 h 7137583"/>
              <a:gd name="connsiteX3" fmla="*/ 0 w 2021967"/>
              <a:gd name="connsiteY3" fmla="*/ 7137583 h 7137583"/>
              <a:gd name="connsiteX4" fmla="*/ 1963509 w 2021967"/>
              <a:gd name="connsiteY4" fmla="*/ 0 h 7137583"/>
              <a:gd name="connsiteX0" fmla="*/ 1333511 w 1391969"/>
              <a:gd name="connsiteY0" fmla="*/ 0 h 7201101"/>
              <a:gd name="connsiteX1" fmla="*/ 1391969 w 1391969"/>
              <a:gd name="connsiteY1" fmla="*/ 10171 h 7201101"/>
              <a:gd name="connsiteX2" fmla="*/ 1341287 w 1391969"/>
              <a:gd name="connsiteY2" fmla="*/ 7074250 h 7201101"/>
              <a:gd name="connsiteX3" fmla="*/ 0 w 1391969"/>
              <a:gd name="connsiteY3" fmla="*/ 7201101 h 7201101"/>
              <a:gd name="connsiteX4" fmla="*/ 1333511 w 1391969"/>
              <a:gd name="connsiteY4" fmla="*/ 0 h 7201101"/>
              <a:gd name="connsiteX0" fmla="*/ 1085643 w 1144101"/>
              <a:gd name="connsiteY0" fmla="*/ 0 h 7126996"/>
              <a:gd name="connsiteX1" fmla="*/ 1144101 w 1144101"/>
              <a:gd name="connsiteY1" fmla="*/ 10171 h 7126996"/>
              <a:gd name="connsiteX2" fmla="*/ 1093419 w 1144101"/>
              <a:gd name="connsiteY2" fmla="*/ 7074250 h 7126996"/>
              <a:gd name="connsiteX3" fmla="*/ 0 w 1144101"/>
              <a:gd name="connsiteY3" fmla="*/ 7126996 h 7126996"/>
              <a:gd name="connsiteX4" fmla="*/ 1085643 w 1144101"/>
              <a:gd name="connsiteY4" fmla="*/ 0 h 7126996"/>
              <a:gd name="connsiteX0" fmla="*/ 1095970 w 1154428"/>
              <a:gd name="connsiteY0" fmla="*/ 0 h 7074250"/>
              <a:gd name="connsiteX1" fmla="*/ 1154428 w 1154428"/>
              <a:gd name="connsiteY1" fmla="*/ 10171 h 7074250"/>
              <a:gd name="connsiteX2" fmla="*/ 1103746 w 1154428"/>
              <a:gd name="connsiteY2" fmla="*/ 7074250 h 7074250"/>
              <a:gd name="connsiteX3" fmla="*/ 0 w 1154428"/>
              <a:gd name="connsiteY3" fmla="*/ 7063478 h 7074250"/>
              <a:gd name="connsiteX4" fmla="*/ 1095970 w 1154428"/>
              <a:gd name="connsiteY4" fmla="*/ 0 h 7074250"/>
              <a:gd name="connsiteX0" fmla="*/ 1818918 w 1818918"/>
              <a:gd name="connsiteY0" fmla="*/ 275660 h 7064079"/>
              <a:gd name="connsiteX1" fmla="*/ 1154428 w 1818918"/>
              <a:gd name="connsiteY1" fmla="*/ 0 h 7064079"/>
              <a:gd name="connsiteX2" fmla="*/ 1103746 w 1818918"/>
              <a:gd name="connsiteY2" fmla="*/ 7064079 h 7064079"/>
              <a:gd name="connsiteX3" fmla="*/ 0 w 1818918"/>
              <a:gd name="connsiteY3" fmla="*/ 7053307 h 7064079"/>
              <a:gd name="connsiteX4" fmla="*/ 1818918 w 1818918"/>
              <a:gd name="connsiteY4" fmla="*/ 275660 h 7064079"/>
              <a:gd name="connsiteX0" fmla="*/ 1880885 w 1880885"/>
              <a:gd name="connsiteY0" fmla="*/ 275660 h 7064079"/>
              <a:gd name="connsiteX1" fmla="*/ 1154428 w 1880885"/>
              <a:gd name="connsiteY1" fmla="*/ 0 h 7064079"/>
              <a:gd name="connsiteX2" fmla="*/ 1103746 w 1880885"/>
              <a:gd name="connsiteY2" fmla="*/ 7064079 h 7064079"/>
              <a:gd name="connsiteX3" fmla="*/ 0 w 1880885"/>
              <a:gd name="connsiteY3" fmla="*/ 7053307 h 7064079"/>
              <a:gd name="connsiteX4" fmla="*/ 1880885 w 1880885"/>
              <a:gd name="connsiteY4" fmla="*/ 275660 h 7064079"/>
              <a:gd name="connsiteX0" fmla="*/ 1880885 w 2610653"/>
              <a:gd name="connsiteY0" fmla="*/ 254487 h 7042906"/>
              <a:gd name="connsiteX1" fmla="*/ 2610653 w 2610653"/>
              <a:gd name="connsiteY1" fmla="*/ 0 h 7042906"/>
              <a:gd name="connsiteX2" fmla="*/ 1103746 w 2610653"/>
              <a:gd name="connsiteY2" fmla="*/ 7042906 h 7042906"/>
              <a:gd name="connsiteX3" fmla="*/ 0 w 2610653"/>
              <a:gd name="connsiteY3" fmla="*/ 7032134 h 7042906"/>
              <a:gd name="connsiteX4" fmla="*/ 1880885 w 2610653"/>
              <a:gd name="connsiteY4" fmla="*/ 254487 h 7042906"/>
              <a:gd name="connsiteX0" fmla="*/ 1880885 w 2280163"/>
              <a:gd name="connsiteY0" fmla="*/ 423869 h 7212288"/>
              <a:gd name="connsiteX1" fmla="*/ 2280163 w 2280163"/>
              <a:gd name="connsiteY1" fmla="*/ 0 h 7212288"/>
              <a:gd name="connsiteX2" fmla="*/ 1103746 w 2280163"/>
              <a:gd name="connsiteY2" fmla="*/ 7212288 h 7212288"/>
              <a:gd name="connsiteX3" fmla="*/ 0 w 2280163"/>
              <a:gd name="connsiteY3" fmla="*/ 7201516 h 7212288"/>
              <a:gd name="connsiteX4" fmla="*/ 1880885 w 2280163"/>
              <a:gd name="connsiteY4" fmla="*/ 423869 h 7212288"/>
              <a:gd name="connsiteX0" fmla="*/ 1891212 w 2280163"/>
              <a:gd name="connsiteY0" fmla="*/ 0 h 7285978"/>
              <a:gd name="connsiteX1" fmla="*/ 2280163 w 2280163"/>
              <a:gd name="connsiteY1" fmla="*/ 73690 h 7285978"/>
              <a:gd name="connsiteX2" fmla="*/ 1103746 w 2280163"/>
              <a:gd name="connsiteY2" fmla="*/ 7285978 h 7285978"/>
              <a:gd name="connsiteX3" fmla="*/ 0 w 2280163"/>
              <a:gd name="connsiteY3" fmla="*/ 7275206 h 7285978"/>
              <a:gd name="connsiteX4" fmla="*/ 1891212 w 2280163"/>
              <a:gd name="connsiteY4" fmla="*/ 0 h 7285978"/>
              <a:gd name="connsiteX0" fmla="*/ 1891212 w 2280163"/>
              <a:gd name="connsiteY0" fmla="*/ 0 h 7434187"/>
              <a:gd name="connsiteX1" fmla="*/ 2280163 w 2280163"/>
              <a:gd name="connsiteY1" fmla="*/ 73690 h 7434187"/>
              <a:gd name="connsiteX2" fmla="*/ 194897 w 2280163"/>
              <a:gd name="connsiteY2" fmla="*/ 7434187 h 7434187"/>
              <a:gd name="connsiteX3" fmla="*/ 0 w 2280163"/>
              <a:gd name="connsiteY3" fmla="*/ 7275206 h 7434187"/>
              <a:gd name="connsiteX4" fmla="*/ 1891212 w 2280163"/>
              <a:gd name="connsiteY4" fmla="*/ 0 h 7434187"/>
              <a:gd name="connsiteX0" fmla="*/ 2448916 w 2837867"/>
              <a:gd name="connsiteY0" fmla="*/ 0 h 7508106"/>
              <a:gd name="connsiteX1" fmla="*/ 2837867 w 2837867"/>
              <a:gd name="connsiteY1" fmla="*/ 73690 h 7508106"/>
              <a:gd name="connsiteX2" fmla="*/ 752601 w 2837867"/>
              <a:gd name="connsiteY2" fmla="*/ 7434187 h 7508106"/>
              <a:gd name="connsiteX3" fmla="*/ 0 w 2837867"/>
              <a:gd name="connsiteY3" fmla="*/ 7508106 h 7508106"/>
              <a:gd name="connsiteX4" fmla="*/ 2448916 w 2837867"/>
              <a:gd name="connsiteY4" fmla="*/ 0 h 7508106"/>
              <a:gd name="connsiteX0" fmla="*/ 2438589 w 2827540"/>
              <a:gd name="connsiteY0" fmla="*/ 0 h 7434187"/>
              <a:gd name="connsiteX1" fmla="*/ 2827540 w 2827540"/>
              <a:gd name="connsiteY1" fmla="*/ 73690 h 7434187"/>
              <a:gd name="connsiteX2" fmla="*/ 742274 w 2827540"/>
              <a:gd name="connsiteY2" fmla="*/ 7434187 h 7434187"/>
              <a:gd name="connsiteX3" fmla="*/ 0 w 2827540"/>
              <a:gd name="connsiteY3" fmla="*/ 7306966 h 7434187"/>
              <a:gd name="connsiteX4" fmla="*/ 2438589 w 2827540"/>
              <a:gd name="connsiteY4" fmla="*/ 0 h 7434187"/>
              <a:gd name="connsiteX0" fmla="*/ 2438589 w 2827540"/>
              <a:gd name="connsiteY0" fmla="*/ 0 h 7306966"/>
              <a:gd name="connsiteX1" fmla="*/ 2827540 w 2827540"/>
              <a:gd name="connsiteY1" fmla="*/ 73690 h 7306966"/>
              <a:gd name="connsiteX2" fmla="*/ 711291 w 2827540"/>
              <a:gd name="connsiteY2" fmla="*/ 7275392 h 7306966"/>
              <a:gd name="connsiteX3" fmla="*/ 0 w 2827540"/>
              <a:gd name="connsiteY3" fmla="*/ 7306966 h 7306966"/>
              <a:gd name="connsiteX4" fmla="*/ 2438589 w 2827540"/>
              <a:gd name="connsiteY4" fmla="*/ 0 h 7306966"/>
              <a:gd name="connsiteX0" fmla="*/ 2438589 w 2827540"/>
              <a:gd name="connsiteY0" fmla="*/ 0 h 7306966"/>
              <a:gd name="connsiteX1" fmla="*/ 2827540 w 2827540"/>
              <a:gd name="connsiteY1" fmla="*/ 73690 h 7306966"/>
              <a:gd name="connsiteX2" fmla="*/ 515063 w 2827540"/>
              <a:gd name="connsiteY2" fmla="*/ 7264806 h 7306966"/>
              <a:gd name="connsiteX3" fmla="*/ 0 w 2827540"/>
              <a:gd name="connsiteY3" fmla="*/ 7306966 h 7306966"/>
              <a:gd name="connsiteX4" fmla="*/ 2438589 w 2827540"/>
              <a:gd name="connsiteY4" fmla="*/ 0 h 7306966"/>
              <a:gd name="connsiteX0" fmla="*/ 2438589 w 2827540"/>
              <a:gd name="connsiteY0" fmla="*/ 0 h 7307151"/>
              <a:gd name="connsiteX1" fmla="*/ 2827540 w 2827540"/>
              <a:gd name="connsiteY1" fmla="*/ 73690 h 7307151"/>
              <a:gd name="connsiteX2" fmla="*/ 453096 w 2827540"/>
              <a:gd name="connsiteY2" fmla="*/ 7307151 h 7307151"/>
              <a:gd name="connsiteX3" fmla="*/ 0 w 2827540"/>
              <a:gd name="connsiteY3" fmla="*/ 7306966 h 7307151"/>
              <a:gd name="connsiteX4" fmla="*/ 2438589 w 2827540"/>
              <a:gd name="connsiteY4" fmla="*/ 0 h 73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7540" h="7307151">
                <a:moveTo>
                  <a:pt x="2438589" y="0"/>
                </a:moveTo>
                <a:lnTo>
                  <a:pt x="2827540" y="73690"/>
                </a:lnTo>
                <a:lnTo>
                  <a:pt x="453096" y="7307151"/>
                </a:lnTo>
                <a:lnTo>
                  <a:pt x="0" y="7306966"/>
                </a:lnTo>
                <a:lnTo>
                  <a:pt x="24385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8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/>
          <p:cNvSpPr/>
          <p:nvPr/>
        </p:nvSpPr>
        <p:spPr>
          <a:xfrm>
            <a:off x="0" y="219634"/>
            <a:ext cx="1041648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0" y="2052528"/>
            <a:ext cx="12192000" cy="65183"/>
          </a:xfrm>
          <a:prstGeom prst="rect">
            <a:avLst/>
          </a:prstGeom>
          <a:solidFill>
            <a:srgbClr val="8F979D"/>
          </a:solidFill>
          <a:ln>
            <a:noFill/>
          </a:ln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64000" y="360001"/>
            <a:ext cx="7848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ФИНАНСИРОВАНИЕ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ОФРП</a:t>
            </a:r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 СОВМЕСТНО С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ФРП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76690" y="1050822"/>
            <a:ext cx="328320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Осуществляется в рамках</a:t>
            </a:r>
          </a:p>
          <a:p>
            <a:r>
              <a:rPr lang="ru-RU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программ "Проекты развития"</a:t>
            </a:r>
          </a:p>
          <a:p>
            <a:r>
              <a:rPr lang="ru-RU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и "Комплектующие изделия"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88089" y="1076701"/>
            <a:ext cx="3555105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Предоставляется в соотношении</a:t>
            </a:r>
          </a:p>
          <a:p>
            <a:r>
              <a:rPr lang="ru-RU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70% (федеральные средства) </a:t>
            </a:r>
          </a:p>
          <a:p>
            <a:r>
              <a:rPr lang="ru-RU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30% (средства регионов)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876691" y="2581276"/>
          <a:ext cx="8667163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Image" r:id="rId3" imgW="11530080" imgH="5676120" progId="Photoshop.Image.14">
                  <p:embed/>
                </p:oleObj>
              </mc:Choice>
              <mc:Fallback>
                <p:oleObj name="Image" r:id="rId3" imgW="11530080" imgH="5676120" progId="Photoshop.Image.14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6691" y="2581276"/>
                        <a:ext cx="8667163" cy="427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55840" y="2078408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D70F28"/>
                </a:solidFill>
                <a:latin typeface="Segoe Pro Light" panose="020B0302040504020203" pitchFamily="34" charset="0"/>
              </a:rPr>
              <a:t>Основные условия займа</a:t>
            </a:r>
          </a:p>
          <a:p>
            <a:endParaRPr lang="ru-RU" b="1" dirty="0">
              <a:solidFill>
                <a:srgbClr val="D70F28"/>
              </a:solidFill>
              <a:latin typeface="Segoe Pro Light" panose="020B0302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52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19634"/>
            <a:ext cx="1041648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64000" y="360001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Pro Light" panose="020B0302040504020203" pitchFamily="34" charset="0"/>
              </a:rPr>
              <a:t>ЦЕЛЕВОЕ НАЗНАЧЕНИЕ ЗАЙМА </a:t>
            </a:r>
            <a:r>
              <a:rPr lang="ru-RU" sz="20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(Проекты развития)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2567608" y="1047750"/>
          <a:ext cx="6913216" cy="581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Image" r:id="rId3" imgW="7453800" imgH="7707600" progId="Photoshop.Image.14">
                  <p:embed/>
                </p:oleObj>
              </mc:Choice>
              <mc:Fallback>
                <p:oleObj name="Image" r:id="rId3" imgW="7453800" imgH="7707600" progId="Photoshop.Image.14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7608" y="1047750"/>
                        <a:ext cx="6913216" cy="581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18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19634"/>
            <a:ext cx="1041648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64000" y="360001"/>
            <a:ext cx="820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Pro Light" panose="020B0302040504020203" pitchFamily="34" charset="0"/>
              </a:rPr>
              <a:t>ЦЕЛЕВОЕ НАЗНАЧЕНИЕ ЗАЙМА </a:t>
            </a:r>
            <a:r>
              <a:rPr lang="ru-RU" sz="20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(Комплектующие изделия)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2639728" y="1092170"/>
          <a:ext cx="7057008" cy="573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Image" r:id="rId3" imgW="8190360" imgH="7136280" progId="Photoshop.Image.14">
                  <p:embed/>
                </p:oleObj>
              </mc:Choice>
              <mc:Fallback>
                <p:oleObj name="Image" r:id="rId3" imgW="8190360" imgH="7136280" progId="Photoshop.Image.14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9728" y="1092170"/>
                        <a:ext cx="7057008" cy="573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7966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6"/>
          <p:cNvSpPr/>
          <p:nvPr/>
        </p:nvSpPr>
        <p:spPr>
          <a:xfrm>
            <a:off x="0" y="219634"/>
            <a:ext cx="1041648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597879"/>
            <a:ext cx="12192000" cy="45719"/>
          </a:xfrm>
          <a:prstGeom prst="rect">
            <a:avLst/>
          </a:prstGeom>
          <a:solidFill>
            <a:srgbClr val="8F979D"/>
          </a:solidFill>
          <a:ln>
            <a:noFill/>
          </a:ln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64000" y="360001"/>
            <a:ext cx="6480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ФИНАНСИРОВАНИЕ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ОФРП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02088" y="1189905"/>
            <a:ext cx="4806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D70F2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Основные условия займа</a:t>
            </a:r>
          </a:p>
          <a:p>
            <a:endParaRPr lang="ru-RU" b="1" dirty="0">
              <a:solidFill>
                <a:srgbClr val="D70F2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64000" y="1938464"/>
            <a:ext cx="82804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rgbClr val="01304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Сумма займа составляет от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5</a:t>
            </a:r>
            <a:r>
              <a:rPr lang="ru-RU" sz="3200" dirty="0">
                <a:solidFill>
                  <a:srgbClr val="01304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 до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48</a:t>
            </a:r>
            <a:r>
              <a:rPr lang="ru-RU" sz="3200" dirty="0">
                <a:solidFill>
                  <a:srgbClr val="01304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 млн. рублей.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rgbClr val="01304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Процентная ставка - не более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5%.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rgbClr val="01304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Срок займа – до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60</a:t>
            </a:r>
            <a:r>
              <a:rPr lang="ru-RU" sz="3200" dirty="0">
                <a:solidFill>
                  <a:srgbClr val="01304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 месяцев.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rgbClr val="01304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Целевое назначение – стимулирование модернизаций и создание новых производств.</a:t>
            </a:r>
          </a:p>
        </p:txBody>
      </p:sp>
    </p:spTree>
    <p:extLst>
      <p:ext uri="{BB962C8B-B14F-4D97-AF65-F5344CB8AC3E}">
        <p14:creationId xmlns:p14="http://schemas.microsoft.com/office/powerpoint/2010/main" val="223719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>
          <a:xfrm>
            <a:off x="6672064" y="-99392"/>
            <a:ext cx="5519936" cy="6957392"/>
          </a:xfrm>
          <a:prstGeom prst="rect">
            <a:avLst/>
          </a:prstGeom>
        </p:spPr>
      </p:pic>
      <p:sp>
        <p:nvSpPr>
          <p:cNvPr id="13" name="Прямоугольник 6"/>
          <p:cNvSpPr/>
          <p:nvPr/>
        </p:nvSpPr>
        <p:spPr>
          <a:xfrm>
            <a:off x="0" y="219634"/>
            <a:ext cx="1066800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3512" y="980728"/>
            <a:ext cx="3528392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4000" y="360001"/>
            <a:ext cx="860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Основные условия предоставления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поручительств</a:t>
            </a:r>
          </a:p>
          <a:p>
            <a:endParaRPr lang="ru-RU" sz="2400" dirty="0">
              <a:solidFill>
                <a:schemeClr val="bg1"/>
              </a:solidFill>
              <a:latin typeface="Segoe Pro Light" panose="020B03020405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9456" y="1278267"/>
            <a:ext cx="5290117" cy="4524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Размер поручительства до 25 млн. рублей;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Срок поручительства – до 15 лет;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Ответственность Фонда – не более 70 % от суммы кредита;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Вознаграждение за предоставление поручительства  не более </a:t>
            </a:r>
            <a:r>
              <a:rPr lang="en-US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1 % годовых от суммы поручительства</a:t>
            </a:r>
            <a:r>
              <a:rPr lang="en-US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Предоставление совместных гарантий с корпорацией МСП.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>
              <a:solidFill>
                <a:srgbClr val="013045"/>
              </a:solidFill>
              <a:latin typeface="Segoe Pro Light" panose="020B0302040504020203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331820" y="1192798"/>
            <a:ext cx="3426707" cy="3395097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до</a:t>
            </a:r>
            <a:endParaRPr lang="ru-RU" sz="115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115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25</a:t>
            </a:r>
            <a:r>
              <a:rPr lang="ru-RU" sz="4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 </a:t>
            </a:r>
          </a:p>
          <a:p>
            <a:pPr algn="ctr"/>
            <a:r>
              <a:rPr lang="ru-RU" sz="2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млн. руб.</a:t>
            </a:r>
          </a:p>
        </p:txBody>
      </p:sp>
      <p:sp>
        <p:nvSpPr>
          <p:cNvPr id="12" name="Овал 11"/>
          <p:cNvSpPr/>
          <p:nvPr/>
        </p:nvSpPr>
        <p:spPr>
          <a:xfrm>
            <a:off x="7176120" y="4071731"/>
            <a:ext cx="1883671" cy="187923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до</a:t>
            </a:r>
          </a:p>
          <a:p>
            <a:pPr algn="ctr"/>
            <a:r>
              <a:rPr lang="ru-RU" sz="6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15</a:t>
            </a:r>
          </a:p>
          <a:p>
            <a:pPr algn="ctr"/>
            <a:r>
              <a:rPr lang="ru-RU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лет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952607"/>
            <a:ext cx="12192000" cy="115391"/>
          </a:xfrm>
          <a:prstGeom prst="rect">
            <a:avLst/>
          </a:prstGeom>
          <a:solidFill>
            <a:srgbClr val="8F979D"/>
          </a:solidFill>
          <a:ln>
            <a:noFill/>
          </a:ln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04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4" r="36838"/>
          <a:stretch/>
        </p:blipFill>
        <p:spPr>
          <a:xfrm>
            <a:off x="0" y="0"/>
            <a:ext cx="5159896" cy="6858000"/>
          </a:xfrm>
          <a:prstGeom prst="rect">
            <a:avLst/>
          </a:prstGeom>
        </p:spPr>
      </p:pic>
      <p:sp>
        <p:nvSpPr>
          <p:cNvPr id="11" name="Прямоугольник 6"/>
          <p:cNvSpPr/>
          <p:nvPr/>
        </p:nvSpPr>
        <p:spPr>
          <a:xfrm>
            <a:off x="0" y="223476"/>
            <a:ext cx="10631488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73605"/>
            <a:ext cx="12192000" cy="45719"/>
          </a:xfrm>
          <a:prstGeom prst="rect">
            <a:avLst/>
          </a:prstGeom>
          <a:solidFill>
            <a:srgbClr val="8F979D"/>
          </a:solidFill>
          <a:ln>
            <a:noFill/>
          </a:ln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3512" y="980728"/>
            <a:ext cx="3528392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4000" y="360001"/>
            <a:ext cx="86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Программа льготного лизинга оборудования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7296" y="1173930"/>
            <a:ext cx="523977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1304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Предмет лизинга:</a:t>
            </a:r>
          </a:p>
          <a:p>
            <a:endParaRPr lang="ru-RU" sz="2000" dirty="0">
              <a:solidFill>
                <a:srgbClr val="013045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1304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Новое, ранее не использованное или не введенное в эксплуатацию оборудование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13045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  <a:p>
            <a:r>
              <a:rPr lang="ru-RU" sz="2000" b="1" dirty="0">
                <a:solidFill>
                  <a:srgbClr val="01304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Преимущества: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1304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Льготные процентные ставки: 6% для российского оборудования, 8% для иностранного оборудования;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013045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1304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Первый лизинговый платеж оплачивается через 30 дней после подписания акта приема-передачи;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013045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1304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Существует возможность привлечения региональных гарантийных организаций в качестве поручителя.</a:t>
            </a:r>
            <a:endParaRPr lang="en-US" sz="2000" dirty="0">
              <a:solidFill>
                <a:srgbClr val="013045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  <a:p>
            <a:endParaRPr lang="ru-RU" sz="2000" dirty="0">
              <a:solidFill>
                <a:srgbClr val="013045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05363" y="1200480"/>
            <a:ext cx="3060145" cy="3039080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до</a:t>
            </a:r>
            <a:endParaRPr lang="ru-RU" sz="138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9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</a:t>
            </a:r>
            <a:r>
              <a:rPr lang="ru-RU" sz="6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00</a:t>
            </a:r>
            <a:r>
              <a:rPr lang="ru-RU" sz="4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 </a:t>
            </a:r>
          </a:p>
          <a:p>
            <a:pPr algn="ctr"/>
            <a:r>
              <a:rPr lang="ru-RU" sz="2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млн. руб.</a:t>
            </a:r>
          </a:p>
        </p:txBody>
      </p:sp>
      <p:sp>
        <p:nvSpPr>
          <p:cNvPr id="14" name="Овал 13"/>
          <p:cNvSpPr/>
          <p:nvPr/>
        </p:nvSpPr>
        <p:spPr>
          <a:xfrm>
            <a:off x="2567608" y="3932263"/>
            <a:ext cx="1660243" cy="166024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до</a:t>
            </a:r>
          </a:p>
          <a:p>
            <a:pPr algn="ctr"/>
            <a:r>
              <a:rPr lang="ru-RU" sz="6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84</a:t>
            </a:r>
          </a:p>
          <a:p>
            <a:pPr algn="ctr"/>
            <a:r>
              <a:rPr lang="ru-RU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Мес.</a:t>
            </a:r>
          </a:p>
        </p:txBody>
      </p:sp>
      <p:sp>
        <p:nvSpPr>
          <p:cNvPr id="15" name="Овал 14"/>
          <p:cNvSpPr/>
          <p:nvPr/>
        </p:nvSpPr>
        <p:spPr>
          <a:xfrm>
            <a:off x="1487488" y="4855438"/>
            <a:ext cx="1474135" cy="147413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от</a:t>
            </a:r>
            <a:endParaRPr lang="ru-RU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  <a:p>
            <a:pPr algn="ctr"/>
            <a:r>
              <a:rPr lang="ru-RU" sz="6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6</a:t>
            </a:r>
            <a:r>
              <a:rPr lang="ru-RU" sz="4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%</a:t>
            </a:r>
            <a:endParaRPr lang="ru-RU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4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7" y="1"/>
            <a:ext cx="10654643" cy="68677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19634"/>
            <a:ext cx="1066800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3512" y="980728"/>
            <a:ext cx="3528392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4000" y="360001"/>
            <a:ext cx="86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Продукты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МСП Банка</a:t>
            </a:r>
            <a:endParaRPr lang="ru-RU" sz="2000" b="1" dirty="0">
              <a:solidFill>
                <a:schemeClr val="bg1"/>
              </a:solidFill>
              <a:latin typeface="Segoe Pro Light" panose="020B03020405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847528" y="1196751"/>
          <a:ext cx="8640960" cy="5503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68767278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44030253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371336823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108745926"/>
                    </a:ext>
                  </a:extLst>
                </a:gridCol>
              </a:tblGrid>
              <a:tr h="18936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9E25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«Оборотное кредитование»</a:t>
                      </a:r>
                      <a:endParaRPr lang="ru-RU" sz="2800" b="1" i="0" u="none" strike="noStrike" dirty="0">
                        <a:solidFill>
                          <a:srgbClr val="9E25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От 1 до 500 млн. рублей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Не более 36 мес.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Приоритетные отрасли: 9,6% годовых; Неприоритетные отрасли: Для субъектов среднего бизнеса – 9,6% годовых; Для субъектов малого бизнеса – 10,6% годовых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38528"/>
                  </a:ext>
                </a:extLst>
              </a:tr>
              <a:tr h="18936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9E25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«Инвестиционное кредитование»</a:t>
                      </a:r>
                      <a:endParaRPr lang="ru-RU" sz="2400" b="1" i="0" u="none" strike="noStrike" dirty="0">
                        <a:solidFill>
                          <a:srgbClr val="9E25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От 1 до 1000 млн рублей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Не более 84 месяцев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Приоритетные отрасли: 9,1% годовых; Неприоритетные отрасли: Для субъектов среднего бизнеса – 9,1% годовых; Для субъектов малого бизнеса – 10,1% годовых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16922"/>
                  </a:ext>
                </a:extLst>
              </a:tr>
              <a:tr h="16853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9E25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«Контрактное кредитование»</a:t>
                      </a:r>
                      <a:endParaRPr lang="ru-RU" sz="2800" b="1" i="0" u="none" strike="noStrike" dirty="0">
                        <a:solidFill>
                          <a:srgbClr val="9E25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От 1 до 500 млн рублей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Не более 36 месяцев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Pro Cond" panose="020B0506040504020203" pitchFamily="34" charset="0"/>
                        </a:rPr>
                        <a:t>Приоритетные отрасли: 9,6% годовых; Неприоритетные отрасли: Для субъектов среднего бизнеса – 9,6% годовых; Для субъектов малого бизнеса – 10,6% годовых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Pro Cond" panose="020B05060405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40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43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87"/>
          <a:stretch/>
        </p:blipFill>
        <p:spPr>
          <a:xfrm>
            <a:off x="6168008" y="0"/>
            <a:ext cx="602399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03512" y="980728"/>
            <a:ext cx="3528392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9456" y="1630142"/>
            <a:ext cx="5094203" cy="3416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Пополнение </a:t>
            </a:r>
            <a:r>
              <a:rPr lang="ru-RU" sz="2400" b="1" dirty="0">
                <a:solidFill>
                  <a:srgbClr val="D70F28"/>
                </a:solidFill>
                <a:latin typeface="Segoe Pro Light" panose="020B0302040504020203" pitchFamily="34" charset="0"/>
              </a:rPr>
              <a:t>оборотных средств 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в сумме до 5,0 млн. руб. на срок до 36 месяцев</a:t>
            </a:r>
          </a:p>
          <a:p>
            <a:endParaRPr lang="ru-RU" sz="24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Приобретение оборудования, спецтехники, транспортных средств, коммерческой недвижимости в сумме до 5,0 млн. руб. на срок до 36 месяцев.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19634"/>
            <a:ext cx="9768408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816080" y="1630142"/>
            <a:ext cx="3143865" cy="3122224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5</a:t>
            </a:r>
            <a:r>
              <a:rPr lang="ru-RU" sz="4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 </a:t>
            </a:r>
          </a:p>
          <a:p>
            <a:pPr algn="ctr"/>
            <a:r>
              <a:rPr lang="ru-RU" sz="2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млн. </a:t>
            </a:r>
            <a:r>
              <a:rPr lang="ru-RU" sz="2000" b="1" dirty="0" err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руб</a:t>
            </a:r>
            <a:endParaRPr lang="ru-RU" sz="20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855555" y="3944249"/>
            <a:ext cx="1728192" cy="172819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36</a:t>
            </a:r>
          </a:p>
          <a:p>
            <a:pPr algn="ctr"/>
            <a:r>
              <a:rPr lang="ru-RU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месяцев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4000" y="360001"/>
            <a:ext cx="8604000" cy="461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7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Микрозайм</a:t>
            </a:r>
            <a:r>
              <a:rPr lang="ru-RU" b="1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Segoe Pro Light" panose="020B0302040504020203" pitchFamily="34" charset="0"/>
              </a:rPr>
              <a:t>на стандартных условиях</a:t>
            </a:r>
            <a:r>
              <a:rPr lang="en-US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:</a:t>
            </a:r>
            <a:endParaRPr lang="ru-RU" sz="2400" dirty="0">
              <a:solidFill>
                <a:schemeClr val="bg1"/>
              </a:solidFill>
              <a:latin typeface="Segoe Pro Light" panose="020B0302040504020203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406742" y="875178"/>
            <a:ext cx="2354009" cy="23540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8,5%</a:t>
            </a:r>
            <a:endParaRPr lang="ru-RU" sz="28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9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7000"/>
                    </a14:imgEffect>
                    <a14:imgEffect>
                      <a14:colorTemperature colorTemp="7472"/>
                    </a14:imgEffect>
                    <a14:imgEffect>
                      <a14:saturation sat="27000"/>
                    </a14:imgEffect>
                    <a14:imgEffect>
                      <a14:brightnessContrast bright="1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571"/>
          <a:stretch/>
        </p:blipFill>
        <p:spPr>
          <a:xfrm>
            <a:off x="7104112" y="857389"/>
            <a:ext cx="3600401" cy="6043671"/>
          </a:xfrm>
          <a:prstGeom prst="rect">
            <a:avLst/>
          </a:prstGeom>
        </p:spPr>
      </p:pic>
      <p:sp>
        <p:nvSpPr>
          <p:cNvPr id="2" name="Прямоугольник 6"/>
          <p:cNvSpPr/>
          <p:nvPr/>
        </p:nvSpPr>
        <p:spPr>
          <a:xfrm>
            <a:off x="0" y="219634"/>
            <a:ext cx="1066800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64000" y="360001"/>
            <a:ext cx="86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«Рефинансирование»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5334" y="1268761"/>
            <a:ext cx="8063114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E251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ЦЕЛЬ КРЕДИТОВАНИЯ </a:t>
            </a:r>
            <a:r>
              <a:rPr lang="ru-RU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рефинансирование кредитов (займов), выданных другими кредитными организациями на оборотные и инвестиционные цели.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80251" y="2636913"/>
            <a:ext cx="2446490" cy="40934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E251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СУММА КРЕДИТА:</a:t>
            </a:r>
          </a:p>
          <a:p>
            <a:r>
              <a:rPr lang="ru-RU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При кредитовании на оборотные цели:</a:t>
            </a:r>
          </a:p>
          <a:p>
            <a:r>
              <a:rPr lang="ru-RU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от 10 до 500 млн рублей</a:t>
            </a:r>
          </a:p>
          <a:p>
            <a:r>
              <a:rPr lang="ru-RU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При кредитовании на инвестиционные</a:t>
            </a:r>
          </a:p>
          <a:p>
            <a:r>
              <a:rPr lang="ru-RU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цели:</a:t>
            </a:r>
          </a:p>
          <a:p>
            <a:r>
              <a:rPr lang="ru-RU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от 10 до 1000 млн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26741" y="2639801"/>
            <a:ext cx="2500554" cy="34778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E251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СРОК КРЕДИТА:</a:t>
            </a:r>
          </a:p>
          <a:p>
            <a:endParaRPr lang="ru-RU" sz="2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  <a:p>
            <a:r>
              <a:rPr lang="ru-RU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На пополнение оборотных средств, финансирование текущей деятельности: не более 36 месяцев На финансирование инвестиций: не более 84 месяцев</a:t>
            </a:r>
          </a:p>
        </p:txBody>
      </p:sp>
      <p:sp>
        <p:nvSpPr>
          <p:cNvPr id="8" name="Овал 7"/>
          <p:cNvSpPr/>
          <p:nvPr/>
        </p:nvSpPr>
        <p:spPr>
          <a:xfrm>
            <a:off x="7464153" y="2856495"/>
            <a:ext cx="2461807" cy="2461807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От </a:t>
            </a:r>
          </a:p>
          <a:p>
            <a:pPr algn="ctr"/>
            <a:r>
              <a:rPr lang="ru-RU" sz="8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9,1</a:t>
            </a:r>
            <a:r>
              <a:rPr lang="ru-RU" sz="32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 </a:t>
            </a:r>
          </a:p>
          <a:p>
            <a:pPr algn="ctr"/>
            <a:r>
              <a:rPr lang="ru-RU" sz="32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978508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Прямоугольник 6"/>
          <p:cNvSpPr/>
          <p:nvPr/>
        </p:nvSpPr>
        <p:spPr>
          <a:xfrm>
            <a:off x="0" y="219634"/>
            <a:ext cx="1066800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64000" y="360001"/>
            <a:ext cx="86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«Серебряный бизнес»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5334" y="1456131"/>
            <a:ext cx="8063114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E251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ЦЕЛЬ КРЕДИТОВАНИЯ – </a:t>
            </a:r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Оказание финансовой поддержки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Субъектам МСП – гражданам РФ в возрасте не менее 45 лет и не более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65 лет, учредивших собственный бизнес (ИП, ЮЛ) не ранее, чем за 12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месяцев до обращения в Банк за кредитованием</a:t>
            </a:r>
          </a:p>
        </p:txBody>
      </p:sp>
      <p:sp>
        <p:nvSpPr>
          <p:cNvPr id="9" name="Овал 8"/>
          <p:cNvSpPr/>
          <p:nvPr/>
        </p:nvSpPr>
        <p:spPr>
          <a:xfrm>
            <a:off x="4943320" y="4005064"/>
            <a:ext cx="2398490" cy="23984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до</a:t>
            </a:r>
          </a:p>
          <a:p>
            <a:pPr algn="ctr"/>
            <a:r>
              <a:rPr lang="ru-RU" sz="9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84</a:t>
            </a:r>
          </a:p>
          <a:p>
            <a:pPr algn="ctr"/>
            <a:r>
              <a:rPr lang="ru-RU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Мес.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73042" y="4004867"/>
            <a:ext cx="2398490" cy="238032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8,9</a:t>
            </a:r>
            <a:r>
              <a:rPr lang="ru-RU" sz="5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%</a:t>
            </a:r>
          </a:p>
          <a:p>
            <a:pPr algn="ctr"/>
            <a:r>
              <a:rPr lang="ru-RU" sz="2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Годовых.</a:t>
            </a:r>
            <a:endParaRPr lang="ru-RU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713598" y="4005064"/>
            <a:ext cx="2398490" cy="2398490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От </a:t>
            </a:r>
            <a:r>
              <a:rPr lang="ru-RU" sz="40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1 </a:t>
            </a:r>
            <a:r>
              <a:rPr lang="ru-RU" sz="32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до </a:t>
            </a:r>
            <a:r>
              <a:rPr lang="ru-RU" sz="60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10</a:t>
            </a:r>
          </a:p>
          <a:p>
            <a:pPr algn="ctr"/>
            <a:r>
              <a:rPr lang="ru-RU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млн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37031" y="3298434"/>
            <a:ext cx="8064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egoe Pro Light" panose="020B0302040504020203" pitchFamily="34" charset="0"/>
              </a:rPr>
              <a:t>Кредитная поддержка начинающих предпринимателей</a:t>
            </a:r>
          </a:p>
        </p:txBody>
      </p:sp>
    </p:spTree>
    <p:extLst>
      <p:ext uri="{BB962C8B-B14F-4D97-AF65-F5344CB8AC3E}">
        <p14:creationId xmlns:p14="http://schemas.microsoft.com/office/powerpoint/2010/main" val="369439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6000750"/>
          </a:xfrm>
          <a:prstGeom prst="rect">
            <a:avLst/>
          </a:prstGeom>
        </p:spPr>
      </p:pic>
      <p:sp>
        <p:nvSpPr>
          <p:cNvPr id="2" name="Прямоугольник 6"/>
          <p:cNvSpPr/>
          <p:nvPr/>
        </p:nvSpPr>
        <p:spPr>
          <a:xfrm>
            <a:off x="0" y="219634"/>
            <a:ext cx="1066800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64000" y="360001"/>
            <a:ext cx="86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«Развитие моногородов»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4000" y="1121096"/>
            <a:ext cx="8063114" cy="34778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E251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ЦЕЛЬ КРЕДИТОВАНИЯ</a:t>
            </a:r>
            <a:endParaRPr lang="ru-RU" sz="2000" dirty="0">
              <a:solidFill>
                <a:srgbClr val="521A1D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Pro Light" panose="020B0302040504020203" pitchFamily="34" charset="0"/>
            </a:endParaRP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 </a:t>
            </a:r>
            <a:r>
              <a:rPr lang="ru-RU" sz="2000" b="1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пополнение оборотных средств</a:t>
            </a:r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, финансирование текущей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деятельности (включая выплату заработной платы и пр. платежи, за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исключением уплаты налогов и сборов), а также финансирование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участия в тендере (конкурсе).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 </a:t>
            </a:r>
            <a:r>
              <a:rPr lang="ru-RU" sz="2000" b="1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финансирование инвестиций: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- приобретение, реконструкция, модернизация, ремонт основных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средств;</a:t>
            </a:r>
          </a:p>
          <a:p>
            <a:r>
              <a:rPr lang="ru-RU" sz="2000" dirty="0">
                <a:solidFill>
                  <a:srgbClr val="521A1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Pro Light" panose="020B0302040504020203" pitchFamily="34" charset="0"/>
              </a:rPr>
              <a:t>- строительство зданий и сооружений производственного назначения.</a:t>
            </a:r>
          </a:p>
        </p:txBody>
      </p:sp>
      <p:sp>
        <p:nvSpPr>
          <p:cNvPr id="10" name="Овал 9"/>
          <p:cNvSpPr/>
          <p:nvPr/>
        </p:nvSpPr>
        <p:spPr>
          <a:xfrm>
            <a:off x="4943320" y="4435016"/>
            <a:ext cx="1968538" cy="1968538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до</a:t>
            </a:r>
          </a:p>
          <a:p>
            <a:pPr algn="ctr"/>
            <a:r>
              <a:rPr lang="ru-RU" sz="8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84</a:t>
            </a:r>
          </a:p>
          <a:p>
            <a:pPr algn="ctr"/>
            <a:r>
              <a:rPr lang="ru-RU" sz="1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Мес.</a:t>
            </a:r>
          </a:p>
        </p:txBody>
      </p:sp>
      <p:sp>
        <p:nvSpPr>
          <p:cNvPr id="14" name="Овал 13"/>
          <p:cNvSpPr/>
          <p:nvPr/>
        </p:nvSpPr>
        <p:spPr>
          <a:xfrm>
            <a:off x="2279576" y="4509120"/>
            <a:ext cx="1968538" cy="1953628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от</a:t>
            </a:r>
            <a:endParaRPr lang="ru-RU" sz="48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  <a:p>
            <a:pPr algn="ctr"/>
            <a:r>
              <a:rPr lang="ru-RU" sz="4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8,9</a:t>
            </a:r>
            <a:r>
              <a:rPr lang="ru-RU" sz="3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%</a:t>
            </a:r>
          </a:p>
          <a:p>
            <a:pPr algn="ctr"/>
            <a:r>
              <a:rPr lang="ru-RU" sz="2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Годовых</a:t>
            </a:r>
            <a:endParaRPr lang="ru-RU" sz="14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713598" y="4435016"/>
            <a:ext cx="1968538" cy="1968538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от </a:t>
            </a:r>
            <a:r>
              <a:rPr lang="ru-RU" sz="32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1 </a:t>
            </a:r>
            <a:r>
              <a:rPr lang="ru-RU" sz="2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до </a:t>
            </a:r>
            <a:r>
              <a:rPr lang="ru-RU" sz="40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1000</a:t>
            </a:r>
          </a:p>
          <a:p>
            <a:pPr algn="ctr"/>
            <a:r>
              <a:rPr lang="ru-RU" sz="1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31316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5253"/>
                    </a14:imgEffect>
                    <a14:imgEffect>
                      <a14:saturation sat="47000"/>
                    </a14:imgEffect>
                    <a14:imgEffect>
                      <a14:brightnessContrast bright="26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4834"/>
            <a:ext cx="9144000" cy="68834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91544" y="1125576"/>
            <a:ext cx="5328592" cy="1200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Pro Light" panose="020B0302040504020203" pitchFamily="34" charset="0"/>
              </a:rPr>
              <a:t>ЦПП оказывает услуги по организации и проведению: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 </a:t>
            </a:r>
          </a:p>
        </p:txBody>
      </p:sp>
      <p:sp>
        <p:nvSpPr>
          <p:cNvPr id="3" name="Прямоугольник 6"/>
          <p:cNvSpPr/>
          <p:nvPr/>
        </p:nvSpPr>
        <p:spPr>
          <a:xfrm>
            <a:off x="0" y="219634"/>
            <a:ext cx="1066800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64000" y="360001"/>
            <a:ext cx="860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Центр поддержки предпринимателей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91544" y="2060849"/>
            <a:ext cx="5328592" cy="4524315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Segoe Pro Light" panose="020B0302040504020203" pitchFamily="34" charset="0"/>
              </a:rPr>
              <a:t>бесплатных консультаций предпринимателям по всем направлениям деятельности (финансовое планирование, маркетинг, патентно-лицензионное сопровождение и другие направления;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>
              <a:latin typeface="Segoe Pro Light" panose="020B03020405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Segoe Pro Light" panose="020B0302040504020203" pitchFamily="34" charset="0"/>
              </a:rPr>
              <a:t>семинаров, круглых столов;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>
              <a:latin typeface="Segoe Pro Light" panose="020B03020405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Segoe Pro Light" panose="020B0302040504020203" pitchFamily="34" charset="0"/>
              </a:rPr>
              <a:t>обучающих тренингов по программе «Корпорация «МСП».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69486" y="1955905"/>
            <a:ext cx="26910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Display" panose="020B0502040504020203" pitchFamily="34" charset="0"/>
              </a:rPr>
              <a:t>https://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Display" panose="020B0502040504020203" pitchFamily="34" charset="0"/>
              </a:rPr>
              <a:t>Поддержка-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Display" panose="020B0502040504020203" pitchFamily="34" charset="0"/>
              </a:rPr>
              <a:t>предпринимательства.рф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o Display" panose="020B0502040504020203" pitchFamily="34" charset="0"/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o Display" panose="020B0502040504020203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Display" panose="020B0502040504020203" pitchFamily="34" charset="0"/>
              </a:rPr>
              <a:t>https://vk.com/club152572585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o Display" panose="020B0502040504020203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Display" panose="020B0502040504020203" pitchFamily="34" charset="0"/>
              </a:rPr>
              <a:t>https://www.instagram.com/gos.poddergka.biznesa/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1955906"/>
            <a:ext cx="881658" cy="5965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961" y="3162544"/>
            <a:ext cx="440524" cy="4405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63" y="3995367"/>
            <a:ext cx="432999" cy="4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46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" name="Прямоугольник 6"/>
          <p:cNvSpPr/>
          <p:nvPr/>
        </p:nvSpPr>
        <p:spPr>
          <a:xfrm>
            <a:off x="-312712" y="-99391"/>
            <a:ext cx="13465496" cy="3204334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668862" y="312492"/>
            <a:ext cx="7315312" cy="1302739"/>
            <a:chOff x="1262635" y="1736890"/>
            <a:chExt cx="7050403" cy="1255563"/>
          </a:xfrm>
        </p:grpSpPr>
        <p:pic>
          <p:nvPicPr>
            <p:cNvPr id="3" name="Рисунок 2" descr="Логотип.gi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 bwMode="auto">
            <a:xfrm>
              <a:off x="1262635" y="1736890"/>
              <a:ext cx="1662191" cy="1255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03200" sx="120000" sy="120000" algn="ctr" rotWithShape="0">
                <a:prstClr val="black">
                  <a:alpha val="75000"/>
                </a:prstClr>
              </a:outerShdw>
            </a:effectLst>
          </p:spPr>
        </p:pic>
        <p:sp>
          <p:nvSpPr>
            <p:cNvPr id="4" name="TextBox 6"/>
            <p:cNvSpPr txBox="1"/>
            <p:nvPr/>
          </p:nvSpPr>
          <p:spPr bwMode="auto">
            <a:xfrm>
              <a:off x="3203848" y="1903006"/>
              <a:ext cx="5109190" cy="923330"/>
            </a:xfrm>
            <a:prstGeom prst="rect">
              <a:avLst/>
            </a:prstGeom>
            <a:noFill/>
            <a:effectLst>
              <a:outerShdw blurRad="419100" dist="38100" dir="5400000" algn="t" rotWithShape="0">
                <a:prstClr val="black"/>
              </a:outerShdw>
            </a:effec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1pPr>
              <a:lvl2pPr marL="742950" indent="-285750"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2pPr>
              <a:lvl3pPr marL="1143000" indent="-228600"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3pPr>
              <a:lvl4pPr marL="1600200" indent="-228600"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4pPr>
              <a:lvl5pPr marL="2057400" indent="-228600"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3600" b="1" dirty="0">
                  <a:latin typeface="Georgia" pitchFamily="18" charset="0"/>
                  <a:cs typeface="Times New Roman" pitchFamily="18" charset="0"/>
                </a:rPr>
                <a:t>Гарантийный фонд</a:t>
              </a:r>
            </a:p>
            <a:p>
              <a:pPr>
                <a:defRPr/>
              </a:pPr>
              <a:r>
                <a:rPr lang="ru-RU" b="1" dirty="0">
                  <a:latin typeface="Georgia" pitchFamily="18" charset="0"/>
                  <a:cs typeface="Times New Roman" pitchFamily="18" charset="0"/>
                </a:rPr>
                <a:t>Оренбургской области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794709" y="4402184"/>
            <a:ext cx="8712968" cy="1754326"/>
          </a:xfrm>
          <a:prstGeom prst="rect">
            <a:avLst/>
          </a:prstGeom>
          <a:effectLst>
            <a:outerShdw blurRad="254000" dist="38100" dir="5400000" algn="t" rotWithShape="0">
              <a:prstClr val="black">
                <a:alpha val="91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www.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гфоо.рф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www.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фонд-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поддержки.рф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www.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поддержка-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предпринимательства.рф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gfoo@gfoo.biz</a:t>
            </a: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cpp@gfoo.biz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717632" y="1646934"/>
            <a:ext cx="7266543" cy="1369167"/>
            <a:chOff x="1193631" y="239230"/>
            <a:chExt cx="7266543" cy="1369167"/>
          </a:xfrm>
        </p:grpSpPr>
        <p:pic>
          <p:nvPicPr>
            <p:cNvPr id="7" name="Picture 4" descr="http://xn----7sbbajiacgccg4aayyoqiticpfd7ayd20a.xn--p1ai/templates/default/assets/img/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631" y="239230"/>
              <a:ext cx="1800200" cy="1369167"/>
            </a:xfrm>
            <a:prstGeom prst="rect">
              <a:avLst/>
            </a:prstGeom>
            <a:noFill/>
            <a:effectLst>
              <a:outerShdw blurRad="368300" dist="381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6"/>
            <p:cNvSpPr txBox="1"/>
            <p:nvPr/>
          </p:nvSpPr>
          <p:spPr bwMode="auto">
            <a:xfrm>
              <a:off x="3203848" y="385204"/>
              <a:ext cx="5256326" cy="1077218"/>
            </a:xfrm>
            <a:prstGeom prst="rect">
              <a:avLst/>
            </a:prstGeom>
            <a:noFill/>
            <a:effectLst>
              <a:outerShdw blurRad="279400" sx="102000" sy="102000" algn="ctr" rotWithShape="0">
                <a:prstClr val="black"/>
              </a:outerShdw>
            </a:effec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1pPr>
              <a:lvl2pPr marL="742950" indent="-285750"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2pPr>
              <a:lvl3pPr marL="1143000" indent="-228600"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3pPr>
              <a:lvl4pPr marL="1600200" indent="-228600"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4pPr>
              <a:lvl5pPr marL="2057400" indent="-228600" algn="l" defTabSz="449263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3600" b="1" dirty="0">
                  <a:latin typeface="Georgia" pitchFamily="18" charset="0"/>
                  <a:cs typeface="Times New Roman" pitchFamily="18" charset="0"/>
                </a:rPr>
                <a:t>Центр поддержки </a:t>
              </a:r>
              <a:r>
                <a:rPr lang="ru-RU" sz="2800" b="1" dirty="0">
                  <a:latin typeface="Georgia" pitchFamily="18" charset="0"/>
                  <a:cs typeface="Times New Roman" pitchFamily="18" charset="0"/>
                </a:rPr>
                <a:t>предпринимательства</a:t>
              </a:r>
              <a:endParaRPr lang="ru-RU" sz="1600" b="1" dirty="0">
                <a:latin typeface="Georgia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642994" y="3245733"/>
            <a:ext cx="69813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9E25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8 (800) 200 1445</a:t>
            </a:r>
          </a:p>
        </p:txBody>
      </p:sp>
    </p:spTree>
    <p:extLst>
      <p:ext uri="{BB962C8B-B14F-4D97-AF65-F5344CB8AC3E}">
        <p14:creationId xmlns:p14="http://schemas.microsoft.com/office/powerpoint/2010/main" val="91547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980728"/>
            <a:ext cx="3528392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352" y="1147245"/>
            <a:ext cx="11665295" cy="56323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Субъект </a:t>
            </a:r>
            <a:r>
              <a:rPr lang="ru-RU" sz="24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мсп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зарегистрирован и осуществляет деятельность на территориях опережающего социально-экономического развития РФ</a:t>
            </a:r>
            <a:r>
              <a:rPr lang="ru-RU" sz="24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 (ТОСЭР)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, особой экономической зоны РФ и включен в реестр резидентов таких территорий;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Субъект </a:t>
            </a:r>
            <a:r>
              <a:rPr lang="ru-RU" sz="24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мсп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является резидентом промышленного (индустриального) парка, агропромышленного парка, технопарка, промышленного технопарка, </a:t>
            </a:r>
            <a:r>
              <a:rPr lang="ru-RU" sz="24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бизнес инкубатора 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и включен в реестр резидентов таких организаций;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Субъект </a:t>
            </a:r>
            <a:r>
              <a:rPr lang="ru-RU" sz="24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мсп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осуществляет </a:t>
            </a:r>
            <a:r>
              <a:rPr lang="ru-RU" sz="24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экспортную деятельность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Субъект </a:t>
            </a:r>
            <a:r>
              <a:rPr lang="ru-RU" sz="24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мсп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создан </a:t>
            </a:r>
            <a:r>
              <a:rPr lang="ru-RU" sz="24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женщиной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Субъект </a:t>
            </a:r>
            <a:r>
              <a:rPr lang="ru-RU" sz="24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мсп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является </a:t>
            </a:r>
            <a:r>
              <a:rPr lang="ru-RU" sz="24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сельскохозяйственным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производственным или потребительским кооперативом;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Субъект </a:t>
            </a:r>
            <a:r>
              <a:rPr lang="ru-RU" sz="24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мсп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является субъектом </a:t>
            </a:r>
            <a:r>
              <a:rPr lang="ru-RU" sz="24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социального предпринимательства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Субъект </a:t>
            </a:r>
            <a:r>
              <a:rPr lang="ru-RU" sz="24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мсп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осуществляет реализацию проекта в сферах </a:t>
            </a:r>
            <a:r>
              <a:rPr lang="ru-RU" sz="24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туризма, экологии или спорта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Субъект </a:t>
            </a:r>
            <a:r>
              <a:rPr lang="ru-RU" sz="24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мсп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 создан физическим лицом </a:t>
            </a:r>
            <a:r>
              <a:rPr lang="ru-RU" sz="24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старше 45 лет (для СМСП, действующих менее 1 года)</a:t>
            </a:r>
            <a:r>
              <a:rPr lang="ru-RU" sz="2400" dirty="0">
                <a:solidFill>
                  <a:srgbClr val="013045"/>
                </a:solidFill>
                <a:latin typeface="Segoe Pro Light" panose="020B0302040504020203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19634"/>
            <a:ext cx="9768408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64000" y="360001"/>
            <a:ext cx="8604000" cy="461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7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Приоритетные проекты</a:t>
            </a:r>
            <a:endParaRPr lang="ru-RU" sz="2400" dirty="0">
              <a:solidFill>
                <a:schemeClr val="bg1"/>
              </a:solidFill>
              <a:latin typeface="Segoe Pro Light" panose="020B0302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15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6" r="13402"/>
          <a:stretch/>
        </p:blipFill>
        <p:spPr>
          <a:xfrm>
            <a:off x="6168543" y="0"/>
            <a:ext cx="5519936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7147" y="1267199"/>
            <a:ext cx="5390801" cy="5402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3512" y="980728"/>
            <a:ext cx="3528392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19634"/>
            <a:ext cx="9768408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7921" y="235299"/>
            <a:ext cx="8604000" cy="8309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7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Микрозаймы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 для </a:t>
            </a:r>
            <a:r>
              <a:rPr lang="ru-RU" sz="2400" b="1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смсп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, реализующих приоритетные проекты</a:t>
            </a:r>
            <a:endParaRPr lang="ru-RU" sz="2400" dirty="0">
              <a:solidFill>
                <a:schemeClr val="bg1"/>
              </a:solidFill>
              <a:latin typeface="Segoe Pro Light" panose="020B03020405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368" y="1848885"/>
            <a:ext cx="1826853" cy="3416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Сумма:</a:t>
            </a:r>
          </a:p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013045"/>
                </a:solidFill>
                <a:latin typeface="Segoe Pro Light" panose="020B0302040504020203" pitchFamily="34" charset="0"/>
              </a:rPr>
              <a:t>Срок:</a:t>
            </a:r>
          </a:p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013045"/>
                </a:solidFill>
                <a:latin typeface="Segoe Pro Light" panose="020B0302040504020203" pitchFamily="34" charset="0"/>
              </a:rPr>
              <a:t>Ставка: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7843" y="1573329"/>
            <a:ext cx="3096344" cy="44627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9E2518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9E2518"/>
                </a:solidFill>
                <a:latin typeface="Segoe Pro Light" panose="020B0302040504020203" pitchFamily="34" charset="0"/>
              </a:rPr>
              <a:t>до </a:t>
            </a:r>
            <a:r>
              <a:rPr lang="ru-RU" sz="4400" dirty="0">
                <a:solidFill>
                  <a:srgbClr val="9E2518"/>
                </a:solidFill>
                <a:latin typeface="Segoe Pro Light" panose="020B0302040504020203" pitchFamily="34" charset="0"/>
              </a:rPr>
              <a:t>5</a:t>
            </a:r>
            <a:r>
              <a:rPr lang="ru-RU" sz="3600" dirty="0">
                <a:solidFill>
                  <a:srgbClr val="9E2518"/>
                </a:solidFill>
                <a:latin typeface="Segoe Pro Light" panose="020B0302040504020203" pitchFamily="34" charset="0"/>
              </a:rPr>
              <a:t> млн. руб.</a:t>
            </a:r>
          </a:p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9E2518"/>
                </a:solidFill>
                <a:latin typeface="Segoe Pro Light" panose="020B0302040504020203" pitchFamily="34" charset="0"/>
              </a:rPr>
              <a:t>до </a:t>
            </a:r>
            <a:r>
              <a:rPr lang="ru-RU" sz="4400" dirty="0">
                <a:solidFill>
                  <a:srgbClr val="9E2518"/>
                </a:solidFill>
                <a:latin typeface="Segoe Pro Light" panose="020B0302040504020203" pitchFamily="34" charset="0"/>
              </a:rPr>
              <a:t>3</a:t>
            </a:r>
            <a:r>
              <a:rPr lang="ru-RU" sz="3600" dirty="0">
                <a:solidFill>
                  <a:srgbClr val="9E2518"/>
                </a:solidFill>
                <a:latin typeface="Segoe Pro Light" panose="020B0302040504020203" pitchFamily="34" charset="0"/>
              </a:rPr>
              <a:t> лет</a:t>
            </a:r>
          </a:p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6000" dirty="0">
                <a:solidFill>
                  <a:srgbClr val="9E2518"/>
                </a:solidFill>
                <a:latin typeface="Segoe Pro Light" panose="020B0302040504020203" pitchFamily="34" charset="0"/>
              </a:rPr>
              <a:t>6,</a:t>
            </a:r>
            <a:r>
              <a:rPr lang="en-US" sz="6000" dirty="0">
                <a:solidFill>
                  <a:srgbClr val="9E2518"/>
                </a:solidFill>
                <a:latin typeface="Segoe Pro Light" panose="020B0302040504020203" pitchFamily="34" charset="0"/>
              </a:rPr>
              <a:t>2</a:t>
            </a:r>
            <a:r>
              <a:rPr lang="ru-RU" sz="6000" dirty="0">
                <a:solidFill>
                  <a:srgbClr val="9E2518"/>
                </a:solidFill>
                <a:latin typeface="Segoe Pro Light" panose="020B0302040504020203" pitchFamily="34" charset="0"/>
              </a:rPr>
              <a:t>5</a:t>
            </a:r>
            <a:r>
              <a:rPr lang="ru-RU" sz="4800" dirty="0">
                <a:solidFill>
                  <a:srgbClr val="9E2518"/>
                </a:solidFill>
                <a:latin typeface="Segoe Pro Light" panose="020B0302040504020203" pitchFamily="34" charset="0"/>
              </a:rPr>
              <a:t>% </a:t>
            </a:r>
            <a:r>
              <a:rPr lang="ru-RU" sz="2800" dirty="0">
                <a:solidFill>
                  <a:srgbClr val="9E2518"/>
                </a:solidFill>
                <a:latin typeface="Segoe Pro Light" panose="020B0302040504020203" pitchFamily="34" charset="0"/>
              </a:rPr>
              <a:t>годовых</a:t>
            </a:r>
          </a:p>
        </p:txBody>
      </p:sp>
      <p:sp>
        <p:nvSpPr>
          <p:cNvPr id="15" name="Овал 14"/>
          <p:cNvSpPr/>
          <p:nvPr/>
        </p:nvSpPr>
        <p:spPr>
          <a:xfrm>
            <a:off x="7383354" y="2132856"/>
            <a:ext cx="3143865" cy="3122224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6,</a:t>
            </a:r>
            <a:r>
              <a:rPr lang="en-US" sz="6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</a:t>
            </a:r>
            <a:r>
              <a:rPr lang="ru-RU" sz="6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5</a:t>
            </a:r>
            <a:r>
              <a:rPr lang="ru-RU" sz="4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% </a:t>
            </a:r>
            <a:r>
              <a:rPr lang="ru-RU" sz="2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годовых</a:t>
            </a:r>
            <a:endParaRPr lang="ru-RU" sz="14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9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4" r="36838"/>
          <a:stretch/>
        </p:blipFill>
        <p:spPr>
          <a:xfrm>
            <a:off x="6194212" y="-27384"/>
            <a:ext cx="6016407" cy="685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7392144" y="1829149"/>
            <a:ext cx="4394011" cy="3400051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от</a:t>
            </a:r>
          </a:p>
          <a:p>
            <a:pPr algn="ctr"/>
            <a:r>
              <a:rPr lang="ru-RU" sz="9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  <a:r>
              <a:rPr lang="ru-RU" sz="4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,13</a:t>
            </a:r>
            <a:r>
              <a:rPr lang="ru-RU" sz="4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2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годовых</a:t>
            </a:r>
            <a:endParaRPr lang="ru-RU" sz="12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6939" y="1182784"/>
            <a:ext cx="5462809" cy="5402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03512" y="980728"/>
            <a:ext cx="3528392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19634"/>
            <a:ext cx="9768408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7147" y="360001"/>
            <a:ext cx="8604000" cy="461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7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Микрозаймы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 для </a:t>
            </a:r>
            <a:r>
              <a:rPr lang="ru-RU" sz="2400" b="1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смсп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 моногородов</a:t>
            </a:r>
            <a:endParaRPr lang="ru-RU" sz="2400" dirty="0">
              <a:solidFill>
                <a:schemeClr val="bg1"/>
              </a:solidFill>
              <a:latin typeface="Segoe Pro Light" panose="020B03020405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2019" y="1720840"/>
            <a:ext cx="1826853" cy="3416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013045"/>
                </a:solidFill>
                <a:latin typeface="Segoe Pro Light" panose="020B0302040504020203" pitchFamily="34" charset="0"/>
              </a:rPr>
              <a:t>Сумма:</a:t>
            </a:r>
          </a:p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013045"/>
                </a:solidFill>
                <a:latin typeface="Segoe Pro Light" panose="020B0302040504020203" pitchFamily="34" charset="0"/>
              </a:rPr>
              <a:t>Срок:</a:t>
            </a:r>
          </a:p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013045"/>
                </a:solidFill>
                <a:latin typeface="Segoe Pro Light" panose="020B0302040504020203" pitchFamily="34" charset="0"/>
              </a:rPr>
              <a:t>Ставка: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10634" y="1556793"/>
            <a:ext cx="3353318" cy="44627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9E2518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9E2518"/>
                </a:solidFill>
                <a:latin typeface="Segoe Pro Light" panose="020B0302040504020203" pitchFamily="34" charset="0"/>
              </a:rPr>
              <a:t>до </a:t>
            </a:r>
            <a:r>
              <a:rPr lang="ru-RU" sz="4400" dirty="0">
                <a:solidFill>
                  <a:srgbClr val="9E2518"/>
                </a:solidFill>
                <a:latin typeface="Segoe Pro Light" panose="020B0302040504020203" pitchFamily="34" charset="0"/>
              </a:rPr>
              <a:t>5</a:t>
            </a:r>
            <a:r>
              <a:rPr lang="ru-RU" sz="3600" dirty="0">
                <a:solidFill>
                  <a:srgbClr val="9E2518"/>
                </a:solidFill>
                <a:latin typeface="Segoe Pro Light" panose="020B0302040504020203" pitchFamily="34" charset="0"/>
              </a:rPr>
              <a:t> млн. руб.</a:t>
            </a:r>
          </a:p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3600" dirty="0">
                <a:solidFill>
                  <a:srgbClr val="9E2518"/>
                </a:solidFill>
                <a:latin typeface="Segoe Pro Light" panose="020B0302040504020203" pitchFamily="34" charset="0"/>
              </a:rPr>
              <a:t>до </a:t>
            </a:r>
            <a:r>
              <a:rPr lang="ru-RU" sz="4400" dirty="0">
                <a:solidFill>
                  <a:srgbClr val="9E2518"/>
                </a:solidFill>
                <a:latin typeface="Segoe Pro Light" panose="020B0302040504020203" pitchFamily="34" charset="0"/>
              </a:rPr>
              <a:t>3</a:t>
            </a:r>
            <a:r>
              <a:rPr lang="ru-RU" sz="3600" dirty="0">
                <a:solidFill>
                  <a:srgbClr val="9E2518"/>
                </a:solidFill>
                <a:latin typeface="Segoe Pro Light" panose="020B0302040504020203" pitchFamily="34" charset="0"/>
              </a:rPr>
              <a:t> лет</a:t>
            </a:r>
          </a:p>
          <a:p>
            <a:endParaRPr lang="ru-RU" sz="36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2800" b="1" dirty="0">
                <a:solidFill>
                  <a:srgbClr val="9E2518"/>
                </a:solidFill>
                <a:latin typeface="Segoe Pro Light" panose="020B0302040504020203" pitchFamily="34" charset="0"/>
              </a:rPr>
              <a:t> </a:t>
            </a:r>
            <a:r>
              <a:rPr lang="ru-RU" sz="4400" b="1" dirty="0">
                <a:solidFill>
                  <a:srgbClr val="9E2518"/>
                </a:solidFill>
                <a:latin typeface="Segoe Pro Light" panose="020B0302040504020203" pitchFamily="34" charset="0"/>
              </a:rPr>
              <a:t>от 3,13 % до 6,25 % </a:t>
            </a:r>
            <a:r>
              <a:rPr lang="ru-RU" sz="2800" b="1" dirty="0">
                <a:solidFill>
                  <a:srgbClr val="9E2518"/>
                </a:solidFill>
                <a:latin typeface="Segoe Pro Light" panose="020B0302040504020203" pitchFamily="34" charset="0"/>
              </a:rPr>
              <a:t>годовых</a:t>
            </a:r>
          </a:p>
        </p:txBody>
      </p:sp>
    </p:spTree>
    <p:extLst>
      <p:ext uri="{BB962C8B-B14F-4D97-AF65-F5344CB8AC3E}">
        <p14:creationId xmlns:p14="http://schemas.microsoft.com/office/powerpoint/2010/main" val="264597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1500"/>
                    </a14:imgEffect>
                    <a14:imgEffect>
                      <a14:saturation sat="197000"/>
                    </a14:imgEffect>
                    <a14:imgEffect>
                      <a14:brightnessContrast bright="43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44624"/>
            <a:ext cx="12276856" cy="7117024"/>
          </a:xfrm>
          <a:prstGeom prst="rect">
            <a:avLst/>
          </a:prstGeom>
        </p:spPr>
      </p:pic>
      <p:sp>
        <p:nvSpPr>
          <p:cNvPr id="33" name="Прямоугольник 6"/>
          <p:cNvSpPr/>
          <p:nvPr/>
        </p:nvSpPr>
        <p:spPr>
          <a:xfrm>
            <a:off x="0" y="219634"/>
            <a:ext cx="9768408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64000" y="360001"/>
            <a:ext cx="7776416" cy="461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3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Микрозайм</a:t>
            </a:r>
            <a:r>
              <a:rPr lang="ru-RU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по льготной процентной ставке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6,5 %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359951"/>
            <a:ext cx="11737304" cy="41549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Субъектам МСП, основной вид деятельности которых относится </a:t>
            </a:r>
          </a:p>
          <a:p>
            <a:pPr algn="ctr"/>
            <a:r>
              <a:rPr lang="ru-RU" sz="4800" dirty="0">
                <a:solidFill>
                  <a:srgbClr val="013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к разделу </a:t>
            </a:r>
            <a:r>
              <a:rPr lang="ru-RU" sz="4800" b="1" dirty="0">
                <a:solidFill>
                  <a:srgbClr val="D70F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«С» </a:t>
            </a:r>
          </a:p>
          <a:p>
            <a:pPr algn="ctr"/>
            <a:endParaRPr lang="ru-RU" b="1" dirty="0">
              <a:solidFill>
                <a:srgbClr val="D70F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o Light" panose="020B0302040504020203" pitchFamily="34" charset="0"/>
            </a:endParaRPr>
          </a:p>
          <a:p>
            <a:pPr algn="ctr"/>
            <a:r>
              <a:rPr lang="ru-RU" sz="5400" b="1" dirty="0">
                <a:solidFill>
                  <a:srgbClr val="D70F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o Light" panose="020B0302040504020203" pitchFamily="34" charset="0"/>
              </a:rPr>
              <a:t>«Обрабатывающие производства»</a:t>
            </a:r>
          </a:p>
          <a:p>
            <a:pPr algn="ctr"/>
            <a:r>
              <a:rPr lang="ru-RU" sz="4800" dirty="0">
                <a:solidFill>
                  <a:srgbClr val="013045"/>
                </a:solidFill>
                <a:latin typeface="Segoe Pro Light" panose="020B0302040504020203" pitchFamily="34" charset="0"/>
              </a:rPr>
              <a:t> </a:t>
            </a:r>
          </a:p>
        </p:txBody>
      </p:sp>
      <p:sp>
        <p:nvSpPr>
          <p:cNvPr id="7" name="Овал 6"/>
          <p:cNvSpPr/>
          <p:nvPr/>
        </p:nvSpPr>
        <p:spPr>
          <a:xfrm>
            <a:off x="9048328" y="4581129"/>
            <a:ext cx="2664296" cy="2276872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6,5%</a:t>
            </a:r>
            <a:endParaRPr lang="ru-RU" sz="16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годовых</a:t>
            </a:r>
            <a:endParaRPr lang="ru-RU" sz="11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6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6"/>
          <p:cNvSpPr/>
          <p:nvPr/>
        </p:nvSpPr>
        <p:spPr>
          <a:xfrm rot="16200000">
            <a:off x="7697779" y="2378263"/>
            <a:ext cx="6251798" cy="2736650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92509"/>
              <a:gd name="connsiteY0" fmla="*/ 0 h 936103"/>
              <a:gd name="connsiteX1" fmla="*/ 7956376 w 7992509"/>
              <a:gd name="connsiteY1" fmla="*/ 0 h 936103"/>
              <a:gd name="connsiteX2" fmla="*/ 7992509 w 7992509"/>
              <a:gd name="connsiteY2" fmla="*/ 932091 h 936103"/>
              <a:gd name="connsiteX3" fmla="*/ 0 w 7992509"/>
              <a:gd name="connsiteY3" fmla="*/ 936103 h 936103"/>
              <a:gd name="connsiteX4" fmla="*/ 0 w 7992509"/>
              <a:gd name="connsiteY4" fmla="*/ 0 h 936103"/>
              <a:gd name="connsiteX0" fmla="*/ 0 w 7992509"/>
              <a:gd name="connsiteY0" fmla="*/ 0 h 936103"/>
              <a:gd name="connsiteX1" fmla="*/ 6839616 w 7992509"/>
              <a:gd name="connsiteY1" fmla="*/ 0 h 936103"/>
              <a:gd name="connsiteX2" fmla="*/ 7992509 w 7992509"/>
              <a:gd name="connsiteY2" fmla="*/ 932091 h 936103"/>
              <a:gd name="connsiteX3" fmla="*/ 0 w 7992509"/>
              <a:gd name="connsiteY3" fmla="*/ 936103 h 936103"/>
              <a:gd name="connsiteX4" fmla="*/ 0 w 7992509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2509" h="936103">
                <a:moveTo>
                  <a:pt x="0" y="0"/>
                </a:moveTo>
                <a:lnTo>
                  <a:pt x="6839616" y="0"/>
                </a:lnTo>
                <a:lnTo>
                  <a:pt x="7992509" y="93209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F79646">
              <a:alpha val="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6"/>
          <p:cNvSpPr/>
          <p:nvPr/>
        </p:nvSpPr>
        <p:spPr>
          <a:xfrm rot="16200000">
            <a:off x="3402297" y="4970577"/>
            <a:ext cx="2939429" cy="864386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D70F28">
              <a:alpha val="8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/>
        </p:nvSpPr>
        <p:spPr>
          <a:xfrm rot="16200000">
            <a:off x="1681057" y="3955223"/>
            <a:ext cx="4941169" cy="864386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D70F28">
              <a:alpha val="8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/>
        </p:nvSpPr>
        <p:spPr>
          <a:xfrm rot="16200000">
            <a:off x="1291699" y="4205041"/>
            <a:ext cx="4091556" cy="1243332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D70F28">
              <a:alpha val="8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6"/>
          <p:cNvSpPr/>
          <p:nvPr/>
        </p:nvSpPr>
        <p:spPr>
          <a:xfrm rot="16200000">
            <a:off x="-1300494" y="2394639"/>
            <a:ext cx="5763857" cy="3162866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D70F28">
              <a:alpha val="8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6"/>
          <p:cNvSpPr/>
          <p:nvPr/>
        </p:nvSpPr>
        <p:spPr>
          <a:xfrm>
            <a:off x="0" y="219634"/>
            <a:ext cx="9768408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64001" y="360001"/>
            <a:ext cx="7546821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Микрозайм</a:t>
            </a:r>
            <a:r>
              <a:rPr lang="ru-RU" b="1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под залог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приобретаемого имущества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4000" y="962033"/>
            <a:ext cx="8322336" cy="470898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13045"/>
                </a:solidFill>
                <a:latin typeface="Segoe Pro Light" panose="020B0302040504020203" pitchFamily="34" charset="0"/>
              </a:rPr>
              <a:t>За счет средств </a:t>
            </a:r>
            <a:r>
              <a:rPr lang="ru-RU" sz="28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микрозаймов</a:t>
            </a:r>
            <a:r>
              <a:rPr lang="ru-RU" sz="2800" dirty="0">
                <a:solidFill>
                  <a:srgbClr val="013045"/>
                </a:solidFill>
                <a:latin typeface="Segoe Pro Light" panose="020B0302040504020203" pitchFamily="34" charset="0"/>
              </a:rPr>
              <a:t> субъектами МСП могут приобретаться </a:t>
            </a:r>
            <a:r>
              <a:rPr lang="ru-RU" sz="2800" b="1" dirty="0" err="1">
                <a:solidFill>
                  <a:srgbClr val="D70F28"/>
                </a:solidFill>
                <a:latin typeface="Segoe Pro Light" panose="020B0302040504020203" pitchFamily="34" charset="0"/>
              </a:rPr>
              <a:t>внеоборотные</a:t>
            </a:r>
            <a:r>
              <a:rPr lang="ru-RU" sz="2800" dirty="0">
                <a:solidFill>
                  <a:srgbClr val="013045"/>
                </a:solidFill>
                <a:latin typeface="Segoe Pro Light" panose="020B0302040504020203" pitchFamily="34" charset="0"/>
              </a:rPr>
              <a:t> активы:</a:t>
            </a:r>
            <a:endParaRPr lang="en-US" sz="28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endParaRPr lang="ru-RU" sz="28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Транспортные средства.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Самоходные машины.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Оборудование (за исключением офисной оргтехники и торгового оборудования).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013045"/>
                </a:solidFill>
                <a:latin typeface="Segoe Pro Light" panose="020B0302040504020203" pitchFamily="34" charset="0"/>
              </a:rPr>
              <a:t>Объекты недвижимости.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94144" y="6093296"/>
            <a:ext cx="8322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13045"/>
                </a:solidFill>
                <a:latin typeface="Segoe Pro Light" panose="020B0302040504020203" pitchFamily="34" charset="0"/>
              </a:rPr>
              <a:t>Вложение собственных средств не менее 30% </a:t>
            </a:r>
          </a:p>
        </p:txBody>
      </p:sp>
    </p:spTree>
    <p:extLst>
      <p:ext uri="{BB962C8B-B14F-4D97-AF65-F5344CB8AC3E}">
        <p14:creationId xmlns:p14="http://schemas.microsoft.com/office/powerpoint/2010/main" val="4451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482" y="1229093"/>
            <a:ext cx="12192000" cy="58596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13045"/>
              </a:solidFill>
              <a:latin typeface="Segoe Pro Light" panose="020B03020405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1424" y="1338738"/>
            <a:ext cx="4819755" cy="41549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13045"/>
                </a:solidFill>
                <a:latin typeface="Segoe Pro Light" panose="020B0302040504020203" pitchFamily="34" charset="0"/>
              </a:rPr>
              <a:t>Микрозаймы</a:t>
            </a:r>
            <a:r>
              <a:rPr lang="ru-RU" sz="2800" dirty="0">
                <a:solidFill>
                  <a:srgbClr val="013045"/>
                </a:solidFill>
                <a:latin typeface="Segoe Pro Light" panose="020B0302040504020203" pitchFamily="34" charset="0"/>
              </a:rPr>
              <a:t> до </a:t>
            </a:r>
          </a:p>
          <a:p>
            <a:r>
              <a:rPr lang="ru-RU" sz="2800" dirty="0">
                <a:solidFill>
                  <a:srgbClr val="013045"/>
                </a:solidFill>
                <a:latin typeface="Segoe Pro Light" panose="020B0302040504020203" pitchFamily="34" charset="0"/>
              </a:rPr>
              <a:t>300 тыс. рублей предоставляются начинающим субъектам МСП на срок до 24 месяцев </a:t>
            </a:r>
          </a:p>
          <a:p>
            <a:r>
              <a:rPr lang="ru-RU" dirty="0">
                <a:solidFill>
                  <a:srgbClr val="013045"/>
                </a:solidFill>
                <a:latin typeface="Segoe Pro Light" panose="020B0302040504020203" pitchFamily="34" charset="0"/>
              </a:rPr>
              <a:t>при условии предоставления обеспечения залоговой стоимостью в размере 50 процентов от ссудной задолженности по займу</a:t>
            </a:r>
            <a:r>
              <a:rPr lang="en-US" dirty="0">
                <a:solidFill>
                  <a:srgbClr val="013045"/>
                </a:solidFill>
                <a:latin typeface="Segoe Pro Light" panose="020B0302040504020203" pitchFamily="34" charset="0"/>
              </a:rPr>
              <a:t>.</a:t>
            </a:r>
            <a:endParaRPr lang="ru-RU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endParaRPr lang="en-US" sz="24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sz="2800" b="1" dirty="0">
                <a:solidFill>
                  <a:srgbClr val="D70F28"/>
                </a:solidFill>
                <a:latin typeface="Segoe Pro Light" panose="020B0302040504020203" pitchFamily="34" charset="0"/>
              </a:rPr>
              <a:t>От 3,13% до 8,5%</a:t>
            </a:r>
          </a:p>
        </p:txBody>
      </p:sp>
      <p:sp>
        <p:nvSpPr>
          <p:cNvPr id="12" name="Прямоугольник 6"/>
          <p:cNvSpPr/>
          <p:nvPr/>
        </p:nvSpPr>
        <p:spPr>
          <a:xfrm>
            <a:off x="0" y="219634"/>
            <a:ext cx="9768408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64000" y="360001"/>
            <a:ext cx="6671809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НАЧИНАЮЩИМ ПРЕДПРИНИМАТЕЛЯМ</a:t>
            </a:r>
          </a:p>
        </p:txBody>
      </p:sp>
      <p:sp>
        <p:nvSpPr>
          <p:cNvPr id="9" name="Овал 8"/>
          <p:cNvSpPr/>
          <p:nvPr/>
        </p:nvSpPr>
        <p:spPr>
          <a:xfrm>
            <a:off x="6240016" y="1844824"/>
            <a:ext cx="3143865" cy="3122224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  <a:r>
              <a:rPr lang="ru-RU" sz="72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00</a:t>
            </a:r>
            <a:r>
              <a:rPr lang="ru-RU" sz="2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 </a:t>
            </a:r>
          </a:p>
          <a:p>
            <a:pPr algn="ctr"/>
            <a:r>
              <a:rPr lang="ru-RU" sz="2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тыс. руб.</a:t>
            </a:r>
          </a:p>
        </p:txBody>
      </p:sp>
      <p:sp>
        <p:nvSpPr>
          <p:cNvPr id="10" name="Овал 9"/>
          <p:cNvSpPr/>
          <p:nvPr/>
        </p:nvSpPr>
        <p:spPr>
          <a:xfrm>
            <a:off x="8311441" y="4158931"/>
            <a:ext cx="1728192" cy="172819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24</a:t>
            </a:r>
          </a:p>
          <a:p>
            <a:pPr algn="ctr"/>
            <a:r>
              <a:rPr lang="ru-RU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месяца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9624391" y="2570346"/>
            <a:ext cx="1438492" cy="1438492"/>
          </a:xfrm>
          <a:prstGeom prst="ellipse">
            <a:avLst/>
          </a:prstGeom>
          <a:solidFill>
            <a:srgbClr val="F7964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50</a:t>
            </a:r>
            <a:r>
              <a:rPr lang="ru-RU" sz="28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%</a:t>
            </a:r>
            <a:endParaRPr lang="ru-RU" sz="40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  <a:p>
            <a:pPr algn="ctr"/>
            <a:r>
              <a:rPr lang="ru-RU" sz="2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залог</a:t>
            </a:r>
            <a:endParaRPr lang="ru-RU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3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6" r="13402"/>
          <a:stretch/>
        </p:blipFill>
        <p:spPr>
          <a:xfrm>
            <a:off x="7248128" y="0"/>
            <a:ext cx="494387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577196"/>
            <a:ext cx="12192000" cy="164172"/>
          </a:xfrm>
          <a:prstGeom prst="rect">
            <a:avLst/>
          </a:prstGeom>
          <a:solidFill>
            <a:srgbClr val="8F979D"/>
          </a:solidFill>
          <a:ln>
            <a:noFill/>
          </a:ln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6"/>
          <p:cNvSpPr/>
          <p:nvPr/>
        </p:nvSpPr>
        <p:spPr>
          <a:xfrm>
            <a:off x="0" y="219634"/>
            <a:ext cx="10416480" cy="761095"/>
          </a:xfrm>
          <a:custGeom>
            <a:avLst/>
            <a:gdLst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956376 w 7956376"/>
              <a:gd name="connsiteY2" fmla="*/ 936103 h 936103"/>
              <a:gd name="connsiteX3" fmla="*/ 0 w 7956376"/>
              <a:gd name="connsiteY3" fmla="*/ 936103 h 936103"/>
              <a:gd name="connsiteX4" fmla="*/ 0 w 7956376"/>
              <a:gd name="connsiteY4" fmla="*/ 0 h 936103"/>
              <a:gd name="connsiteX0" fmla="*/ 0 w 7956376"/>
              <a:gd name="connsiteY0" fmla="*/ 0 h 936103"/>
              <a:gd name="connsiteX1" fmla="*/ 7956376 w 7956376"/>
              <a:gd name="connsiteY1" fmla="*/ 0 h 936103"/>
              <a:gd name="connsiteX2" fmla="*/ 7541706 w 7956376"/>
              <a:gd name="connsiteY2" fmla="*/ 925471 h 936103"/>
              <a:gd name="connsiteX3" fmla="*/ 0 w 7956376"/>
              <a:gd name="connsiteY3" fmla="*/ 936103 h 936103"/>
              <a:gd name="connsiteX4" fmla="*/ 0 w 7956376"/>
              <a:gd name="connsiteY4" fmla="*/ 0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6376" h="936103">
                <a:moveTo>
                  <a:pt x="0" y="0"/>
                </a:moveTo>
                <a:lnTo>
                  <a:pt x="7956376" y="0"/>
                </a:lnTo>
                <a:lnTo>
                  <a:pt x="7541706" y="925471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solidFill>
            <a:srgbClr val="9E2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64000" y="360001"/>
            <a:ext cx="8352480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Программа</a:t>
            </a:r>
            <a:r>
              <a:rPr lang="ru-RU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микрофинасирования</a:t>
            </a:r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 для </a:t>
            </a:r>
            <a:r>
              <a:rPr lang="ru-RU" sz="2400" b="1" dirty="0">
                <a:solidFill>
                  <a:schemeClr val="bg1"/>
                </a:solidFill>
                <a:latin typeface="Segoe Pro Light" panose="020B0302040504020203" pitchFamily="34" charset="0"/>
              </a:rPr>
              <a:t>начинающих</a:t>
            </a:r>
            <a:r>
              <a:rPr lang="ru-RU" sz="2400" dirty="0">
                <a:solidFill>
                  <a:schemeClr val="bg1"/>
                </a:solidFill>
                <a:latin typeface="Segoe Pro Light" panose="020B03020405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Pro Light" panose="020B0302040504020203" pitchFamily="34" charset="0"/>
              </a:rPr>
              <a:t>смсп</a:t>
            </a:r>
            <a:endParaRPr lang="ru-RU" sz="2400" dirty="0">
              <a:solidFill>
                <a:schemeClr val="bg1"/>
              </a:solidFill>
              <a:latin typeface="Segoe Pro Light" panose="020B0302040504020203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Segoe Pro Light" panose="020B03020405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384" y="1215268"/>
            <a:ext cx="6467301" cy="40934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13045"/>
                </a:solidFill>
                <a:latin typeface="Segoe Pro Light" panose="020B0302040504020203" pitchFamily="34" charset="0"/>
              </a:rPr>
              <a:t>Начинающих субъектов малого и среднего предпринимательства, зарегистрированных на территории Оренбургской области в качестве юридического лица или индивидуального предпринимателя </a:t>
            </a:r>
            <a:r>
              <a:rPr lang="ru-RU" sz="3200" b="1" dirty="0">
                <a:solidFill>
                  <a:srgbClr val="D70F28"/>
                </a:solidFill>
                <a:latin typeface="Segoe Pro Light" panose="020B0302040504020203" pitchFamily="34" charset="0"/>
              </a:rPr>
              <a:t>менее 1 года</a:t>
            </a:r>
            <a:r>
              <a:rPr lang="ru-RU" sz="2800" b="1" dirty="0">
                <a:solidFill>
                  <a:srgbClr val="D70F28"/>
                </a:solidFill>
                <a:latin typeface="Segoe Pro Light" panose="020B0302040504020203" pitchFamily="34" charset="0"/>
              </a:rPr>
              <a:t>.</a:t>
            </a:r>
          </a:p>
          <a:p>
            <a:endParaRPr lang="ru-RU" sz="2400" dirty="0">
              <a:solidFill>
                <a:srgbClr val="013045"/>
              </a:solidFill>
              <a:latin typeface="Segoe Pro Light" panose="020B0302040504020203" pitchFamily="34" charset="0"/>
            </a:endParaRPr>
          </a:p>
          <a:p>
            <a:r>
              <a:rPr lang="ru-RU" dirty="0">
                <a:solidFill>
                  <a:srgbClr val="013045"/>
                </a:solidFill>
                <a:latin typeface="Segoe Pro Light" panose="020B0302040504020203" pitchFamily="34" charset="0"/>
              </a:rPr>
              <a:t>обязательное условие наличие достаточного ликвидного обеспечения</a:t>
            </a:r>
          </a:p>
        </p:txBody>
      </p:sp>
      <p:sp>
        <p:nvSpPr>
          <p:cNvPr id="8" name="Овал 7"/>
          <p:cNvSpPr/>
          <p:nvPr/>
        </p:nvSpPr>
        <p:spPr>
          <a:xfrm>
            <a:off x="8688288" y="4423797"/>
            <a:ext cx="1922697" cy="18796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5</a:t>
            </a:r>
          </a:p>
          <a:p>
            <a:pPr algn="ctr"/>
            <a:r>
              <a:rPr lang="ru-RU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Млн. руб.</a:t>
            </a:r>
          </a:p>
        </p:txBody>
      </p:sp>
      <p:sp>
        <p:nvSpPr>
          <p:cNvPr id="10" name="Овал 9"/>
          <p:cNvSpPr/>
          <p:nvPr/>
        </p:nvSpPr>
        <p:spPr>
          <a:xfrm>
            <a:off x="8453938" y="1212407"/>
            <a:ext cx="2232755" cy="2167745"/>
          </a:xfrm>
          <a:prstGeom prst="ellipse">
            <a:avLst/>
          </a:prstGeom>
          <a:solidFill>
            <a:srgbClr val="D70F28"/>
          </a:solidFill>
          <a:ln>
            <a:noFill/>
          </a:ln>
          <a:effectLst>
            <a:outerShdw blurRad="50800" dist="38100" dir="10800000" algn="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До</a:t>
            </a:r>
          </a:p>
          <a:p>
            <a:pPr algn="ctr"/>
            <a:r>
              <a:rPr lang="ru-RU" sz="72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</a:p>
          <a:p>
            <a:pPr algn="ctr"/>
            <a:r>
              <a:rPr lang="ru-RU" sz="2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лет</a:t>
            </a:r>
            <a:endParaRPr lang="ru-RU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goe Pro Light" panose="020B0302040504020203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9570316" y="2875029"/>
            <a:ext cx="1600392" cy="156456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От</a:t>
            </a:r>
          </a:p>
          <a:p>
            <a:pPr algn="ctr"/>
            <a:r>
              <a:rPr lang="ru-RU" sz="3200" dirty="0"/>
              <a:t>3,13</a:t>
            </a:r>
          </a:p>
          <a:p>
            <a:pPr algn="ctr"/>
            <a:r>
              <a:rPr lang="ru-RU" sz="32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goe Pro Light" panose="020B0302040504020203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031103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1388</Words>
  <Application>Microsoft Office PowerPoint</Application>
  <PresentationFormat>Широкоэкранный</PresentationFormat>
  <Paragraphs>265</Paragraphs>
  <Slides>24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8" baseType="lpstr">
      <vt:lpstr>MS Gothic</vt:lpstr>
      <vt:lpstr>Arial</vt:lpstr>
      <vt:lpstr>Arial Black</vt:lpstr>
      <vt:lpstr>Calibri</vt:lpstr>
      <vt:lpstr>Georgia</vt:lpstr>
      <vt:lpstr>Segoe Pro Cond</vt:lpstr>
      <vt:lpstr>Segoe Pro Display</vt:lpstr>
      <vt:lpstr>Segoe Pro Display Light</vt:lpstr>
      <vt:lpstr>Segoe Pro Light</vt:lpstr>
      <vt:lpstr>Segoe UI Light</vt:lpstr>
      <vt:lpstr>Times New Roman</vt:lpstr>
      <vt:lpstr>Wingdings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Половинкин</dc:creator>
  <cp:lastModifiedBy>Светлана Кудяева</cp:lastModifiedBy>
  <cp:revision>52</cp:revision>
  <cp:lastPrinted>2019-02-26T12:45:47Z</cp:lastPrinted>
  <dcterms:created xsi:type="dcterms:W3CDTF">2019-02-26T09:34:03Z</dcterms:created>
  <dcterms:modified xsi:type="dcterms:W3CDTF">2020-01-30T09:38:24Z</dcterms:modified>
</cp:coreProperties>
</file>